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
  </p:notesMasterIdLst>
  <p:sldIdLst>
    <p:sldId id="276" r:id="rId2"/>
    <p:sldId id="277" r:id="rId3"/>
  </p:sldIdLst>
  <p:sldSz cx="30275213" cy="21383625"/>
  <p:notesSz cx="6735763" cy="986948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C7DB"/>
    <a:srgbClr val="E1F3F7"/>
    <a:srgbClr val="FF5151"/>
    <a:srgbClr val="15A7C7"/>
    <a:srgbClr val="4EB9D1"/>
    <a:srgbClr val="1D58BA"/>
    <a:srgbClr val="1150B7"/>
    <a:srgbClr val="8FAADC"/>
    <a:srgbClr val="1351B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6612" autoAdjust="0"/>
  </p:normalViewPr>
  <p:slideViewPr>
    <p:cSldViewPr snapToGrid="0">
      <p:cViewPr>
        <p:scale>
          <a:sx n="150" d="100"/>
          <a:sy n="150" d="100"/>
        </p:scale>
        <p:origin x="720" y="-442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9"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60E96E-8140-4C79-8A6C-02449B408A0C}" type="doc">
      <dgm:prSet loTypeId="urn:microsoft.com/office/officeart/2005/8/layout/pList2" loCatId="list" qsTypeId="urn:microsoft.com/office/officeart/2005/8/quickstyle/simple1" qsCatId="simple" csTypeId="urn:microsoft.com/office/officeart/2005/8/colors/accent1_2" csCatId="accent1" phldr="0"/>
      <dgm:spPr/>
    </dgm:pt>
    <dgm:pt modelId="{B843EB1C-5D05-4EAB-982E-7655E62AEF77}">
      <dgm:prSet phldrT="[テキスト]" phldr="1"/>
      <dgm:spPr/>
      <dgm:t>
        <a:bodyPr/>
        <a:lstStyle/>
        <a:p>
          <a:endParaRPr kumimoji="1" lang="ja-JP" altLang="en-US"/>
        </a:p>
      </dgm:t>
    </dgm:pt>
    <dgm:pt modelId="{0E717E14-F3EC-4F13-BE75-EB04D1434FAA}" type="parTrans" cxnId="{64EDFED2-3862-4E06-80E3-426934B9CCDC}">
      <dgm:prSet/>
      <dgm:spPr/>
      <dgm:t>
        <a:bodyPr/>
        <a:lstStyle/>
        <a:p>
          <a:endParaRPr kumimoji="1" lang="ja-JP" altLang="en-US"/>
        </a:p>
      </dgm:t>
    </dgm:pt>
    <dgm:pt modelId="{8A747535-D6E6-4FC2-B2DC-65D9875ED6E0}" type="sibTrans" cxnId="{64EDFED2-3862-4E06-80E3-426934B9CCDC}">
      <dgm:prSet/>
      <dgm:spPr/>
      <dgm:t>
        <a:bodyPr/>
        <a:lstStyle/>
        <a:p>
          <a:endParaRPr kumimoji="1" lang="ja-JP" altLang="en-US"/>
        </a:p>
      </dgm:t>
    </dgm:pt>
    <dgm:pt modelId="{659F008F-EA02-423D-89A9-590D89682221}">
      <dgm:prSet phldrT="[テキスト]" phldr="1"/>
      <dgm:spPr/>
      <dgm:t>
        <a:bodyPr/>
        <a:lstStyle/>
        <a:p>
          <a:endParaRPr kumimoji="1" lang="ja-JP" altLang="en-US"/>
        </a:p>
      </dgm:t>
    </dgm:pt>
    <dgm:pt modelId="{D8BDC4EE-21D4-4C8F-A964-4878F63E60D9}" type="parTrans" cxnId="{6432324B-5E80-4639-B6DB-83282DE31C62}">
      <dgm:prSet/>
      <dgm:spPr/>
      <dgm:t>
        <a:bodyPr/>
        <a:lstStyle/>
        <a:p>
          <a:endParaRPr kumimoji="1" lang="ja-JP" altLang="en-US"/>
        </a:p>
      </dgm:t>
    </dgm:pt>
    <dgm:pt modelId="{F41E9392-EDEE-4394-B854-7F4458008D33}" type="sibTrans" cxnId="{6432324B-5E80-4639-B6DB-83282DE31C62}">
      <dgm:prSet/>
      <dgm:spPr/>
      <dgm:t>
        <a:bodyPr/>
        <a:lstStyle/>
        <a:p>
          <a:endParaRPr kumimoji="1" lang="ja-JP" altLang="en-US"/>
        </a:p>
      </dgm:t>
    </dgm:pt>
    <dgm:pt modelId="{433866B0-ED16-4116-AD2C-F890A293831A}">
      <dgm:prSet phldrT="[テキスト]" phldr="1"/>
      <dgm:spPr/>
      <dgm:t>
        <a:bodyPr/>
        <a:lstStyle/>
        <a:p>
          <a:endParaRPr kumimoji="1" lang="ja-JP" altLang="en-US"/>
        </a:p>
      </dgm:t>
    </dgm:pt>
    <dgm:pt modelId="{033F802A-B7DA-4A10-B84F-661F8234BC96}" type="parTrans" cxnId="{08797D15-5401-4CE9-8105-D84801BF1941}">
      <dgm:prSet/>
      <dgm:spPr/>
      <dgm:t>
        <a:bodyPr/>
        <a:lstStyle/>
        <a:p>
          <a:endParaRPr kumimoji="1" lang="ja-JP" altLang="en-US"/>
        </a:p>
      </dgm:t>
    </dgm:pt>
    <dgm:pt modelId="{11AD84C2-2539-4CED-963D-8C4F42AFF20E}" type="sibTrans" cxnId="{08797D15-5401-4CE9-8105-D84801BF1941}">
      <dgm:prSet/>
      <dgm:spPr/>
      <dgm:t>
        <a:bodyPr/>
        <a:lstStyle/>
        <a:p>
          <a:endParaRPr kumimoji="1" lang="ja-JP" altLang="en-US"/>
        </a:p>
      </dgm:t>
    </dgm:pt>
    <dgm:pt modelId="{65ACA350-9B7B-4301-BE07-CCCF9D1B69EB}" type="pres">
      <dgm:prSet presAssocID="{8E60E96E-8140-4C79-8A6C-02449B408A0C}" presName="Name0" presStyleCnt="0">
        <dgm:presLayoutVars>
          <dgm:dir/>
          <dgm:resizeHandles val="exact"/>
        </dgm:presLayoutVars>
      </dgm:prSet>
      <dgm:spPr/>
    </dgm:pt>
    <dgm:pt modelId="{6E9A81E5-C0D9-4AA4-8EF5-463B4045317A}" type="pres">
      <dgm:prSet presAssocID="{8E60E96E-8140-4C79-8A6C-02449B408A0C}" presName="bkgdShp" presStyleLbl="alignAccFollowNode1" presStyleIdx="0" presStyleCnt="1"/>
      <dgm:spPr/>
    </dgm:pt>
    <dgm:pt modelId="{6A213E96-332F-4795-83AF-9FBD984553DC}" type="pres">
      <dgm:prSet presAssocID="{8E60E96E-8140-4C79-8A6C-02449B408A0C}" presName="linComp" presStyleCnt="0"/>
      <dgm:spPr/>
    </dgm:pt>
    <dgm:pt modelId="{BBB09D4E-6CE5-40C0-9484-797CDC71953B}" type="pres">
      <dgm:prSet presAssocID="{B843EB1C-5D05-4EAB-982E-7655E62AEF77}" presName="compNode" presStyleCnt="0"/>
      <dgm:spPr/>
    </dgm:pt>
    <dgm:pt modelId="{41085514-077B-4061-A3EB-CCDD58D96BA8}" type="pres">
      <dgm:prSet presAssocID="{B843EB1C-5D05-4EAB-982E-7655E62AEF77}" presName="node" presStyleLbl="node1" presStyleIdx="0" presStyleCnt="3">
        <dgm:presLayoutVars>
          <dgm:bulletEnabled val="1"/>
        </dgm:presLayoutVars>
      </dgm:prSet>
      <dgm:spPr/>
    </dgm:pt>
    <dgm:pt modelId="{342AF39D-DD85-45AE-965C-5BE94CB76187}" type="pres">
      <dgm:prSet presAssocID="{B843EB1C-5D05-4EAB-982E-7655E62AEF77}" presName="invisiNode" presStyleLbl="node1" presStyleIdx="0" presStyleCnt="3"/>
      <dgm:spPr/>
    </dgm:pt>
    <dgm:pt modelId="{3F0CDCFA-3291-40D2-BB5E-500F1C4E6B54}" type="pres">
      <dgm:prSet presAssocID="{B843EB1C-5D05-4EAB-982E-7655E62AEF77}" presName="imagNode" presStyleLbl="fgImgPlace1" presStyleIdx="0" presStyleCnt="3"/>
      <dgm:spPr/>
    </dgm:pt>
    <dgm:pt modelId="{01426174-5E97-45E7-BF7D-77D0E0F8078C}" type="pres">
      <dgm:prSet presAssocID="{8A747535-D6E6-4FC2-B2DC-65D9875ED6E0}" presName="sibTrans" presStyleLbl="sibTrans2D1" presStyleIdx="0" presStyleCnt="0"/>
      <dgm:spPr/>
    </dgm:pt>
    <dgm:pt modelId="{251E930D-A871-4A70-856E-F6B34E3CD72E}" type="pres">
      <dgm:prSet presAssocID="{659F008F-EA02-423D-89A9-590D89682221}" presName="compNode" presStyleCnt="0"/>
      <dgm:spPr/>
    </dgm:pt>
    <dgm:pt modelId="{2CA68221-8116-4655-83EA-BBE7ACC4ACC6}" type="pres">
      <dgm:prSet presAssocID="{659F008F-EA02-423D-89A9-590D89682221}" presName="node" presStyleLbl="node1" presStyleIdx="1" presStyleCnt="3">
        <dgm:presLayoutVars>
          <dgm:bulletEnabled val="1"/>
        </dgm:presLayoutVars>
      </dgm:prSet>
      <dgm:spPr/>
    </dgm:pt>
    <dgm:pt modelId="{C533AC5E-A88E-4BF2-8325-4F3000E4495B}" type="pres">
      <dgm:prSet presAssocID="{659F008F-EA02-423D-89A9-590D89682221}" presName="invisiNode" presStyleLbl="node1" presStyleIdx="1" presStyleCnt="3"/>
      <dgm:spPr/>
    </dgm:pt>
    <dgm:pt modelId="{7BEA8F29-E902-4F1B-82B2-21CBAE5C6657}" type="pres">
      <dgm:prSet presAssocID="{659F008F-EA02-423D-89A9-590D89682221}" presName="imagNode" presStyleLbl="fgImgPlace1" presStyleIdx="1" presStyleCnt="3"/>
      <dgm:spPr/>
    </dgm:pt>
    <dgm:pt modelId="{35B7A0A2-7557-48E7-B86F-9FA6BDE1E2A0}" type="pres">
      <dgm:prSet presAssocID="{F41E9392-EDEE-4394-B854-7F4458008D33}" presName="sibTrans" presStyleLbl="sibTrans2D1" presStyleIdx="0" presStyleCnt="0"/>
      <dgm:spPr/>
    </dgm:pt>
    <dgm:pt modelId="{FAE60FDE-D8B0-4252-987D-FF8BB59E7CDE}" type="pres">
      <dgm:prSet presAssocID="{433866B0-ED16-4116-AD2C-F890A293831A}" presName="compNode" presStyleCnt="0"/>
      <dgm:spPr/>
    </dgm:pt>
    <dgm:pt modelId="{5556464F-D076-4A00-86BF-1CE9D712BB91}" type="pres">
      <dgm:prSet presAssocID="{433866B0-ED16-4116-AD2C-F890A293831A}" presName="node" presStyleLbl="node1" presStyleIdx="2" presStyleCnt="3">
        <dgm:presLayoutVars>
          <dgm:bulletEnabled val="1"/>
        </dgm:presLayoutVars>
      </dgm:prSet>
      <dgm:spPr/>
    </dgm:pt>
    <dgm:pt modelId="{0C860ED6-7FBA-4119-8104-50DC29817BEC}" type="pres">
      <dgm:prSet presAssocID="{433866B0-ED16-4116-AD2C-F890A293831A}" presName="invisiNode" presStyleLbl="node1" presStyleIdx="2" presStyleCnt="3"/>
      <dgm:spPr/>
    </dgm:pt>
    <dgm:pt modelId="{16484310-0158-4801-B5AE-0997C8C63C79}" type="pres">
      <dgm:prSet presAssocID="{433866B0-ED16-4116-AD2C-F890A293831A}" presName="imagNode" presStyleLbl="fgImgPlace1" presStyleIdx="2" presStyleCnt="3"/>
      <dgm:spPr/>
    </dgm:pt>
  </dgm:ptLst>
  <dgm:cxnLst>
    <dgm:cxn modelId="{08797D15-5401-4CE9-8105-D84801BF1941}" srcId="{8E60E96E-8140-4C79-8A6C-02449B408A0C}" destId="{433866B0-ED16-4116-AD2C-F890A293831A}" srcOrd="2" destOrd="0" parTransId="{033F802A-B7DA-4A10-B84F-661F8234BC96}" sibTransId="{11AD84C2-2539-4CED-963D-8C4F42AFF20E}"/>
    <dgm:cxn modelId="{8363296B-BAEE-4E6F-8E86-1DA73FBB81EA}" type="presOf" srcId="{8E60E96E-8140-4C79-8A6C-02449B408A0C}" destId="{65ACA350-9B7B-4301-BE07-CCCF9D1B69EB}" srcOrd="0" destOrd="0" presId="urn:microsoft.com/office/officeart/2005/8/layout/pList2"/>
    <dgm:cxn modelId="{6432324B-5E80-4639-B6DB-83282DE31C62}" srcId="{8E60E96E-8140-4C79-8A6C-02449B408A0C}" destId="{659F008F-EA02-423D-89A9-590D89682221}" srcOrd="1" destOrd="0" parTransId="{D8BDC4EE-21D4-4C8F-A964-4878F63E60D9}" sibTransId="{F41E9392-EDEE-4394-B854-7F4458008D33}"/>
    <dgm:cxn modelId="{4015D46B-F4A9-4D38-AAC2-6112800B560B}" type="presOf" srcId="{F41E9392-EDEE-4394-B854-7F4458008D33}" destId="{35B7A0A2-7557-48E7-B86F-9FA6BDE1E2A0}" srcOrd="0" destOrd="0" presId="urn:microsoft.com/office/officeart/2005/8/layout/pList2"/>
    <dgm:cxn modelId="{8E4C1850-522B-449E-8236-0D74588CCF01}" type="presOf" srcId="{433866B0-ED16-4116-AD2C-F890A293831A}" destId="{5556464F-D076-4A00-86BF-1CE9D712BB91}" srcOrd="0" destOrd="0" presId="urn:microsoft.com/office/officeart/2005/8/layout/pList2"/>
    <dgm:cxn modelId="{3DD94FA9-311A-48A2-BDBD-415D404C5DBA}" type="presOf" srcId="{659F008F-EA02-423D-89A9-590D89682221}" destId="{2CA68221-8116-4655-83EA-BBE7ACC4ACC6}" srcOrd="0" destOrd="0" presId="urn:microsoft.com/office/officeart/2005/8/layout/pList2"/>
    <dgm:cxn modelId="{64EDFED2-3862-4E06-80E3-426934B9CCDC}" srcId="{8E60E96E-8140-4C79-8A6C-02449B408A0C}" destId="{B843EB1C-5D05-4EAB-982E-7655E62AEF77}" srcOrd="0" destOrd="0" parTransId="{0E717E14-F3EC-4F13-BE75-EB04D1434FAA}" sibTransId="{8A747535-D6E6-4FC2-B2DC-65D9875ED6E0}"/>
    <dgm:cxn modelId="{7363C1ED-30C2-49E7-AC00-02FD8D0EC8AD}" type="presOf" srcId="{B843EB1C-5D05-4EAB-982E-7655E62AEF77}" destId="{41085514-077B-4061-A3EB-CCDD58D96BA8}" srcOrd="0" destOrd="0" presId="urn:microsoft.com/office/officeart/2005/8/layout/pList2"/>
    <dgm:cxn modelId="{18C9EBF9-4A7E-4412-A96E-C1409EC247AC}" type="presOf" srcId="{8A747535-D6E6-4FC2-B2DC-65D9875ED6E0}" destId="{01426174-5E97-45E7-BF7D-77D0E0F8078C}" srcOrd="0" destOrd="0" presId="urn:microsoft.com/office/officeart/2005/8/layout/pList2"/>
    <dgm:cxn modelId="{3C2053A2-922B-4684-9A2E-D7D47D8F3A66}" type="presParOf" srcId="{65ACA350-9B7B-4301-BE07-CCCF9D1B69EB}" destId="{6E9A81E5-C0D9-4AA4-8EF5-463B4045317A}" srcOrd="0" destOrd="0" presId="urn:microsoft.com/office/officeart/2005/8/layout/pList2"/>
    <dgm:cxn modelId="{4B595121-B468-436A-8E11-51E3B1F11F3D}" type="presParOf" srcId="{65ACA350-9B7B-4301-BE07-CCCF9D1B69EB}" destId="{6A213E96-332F-4795-83AF-9FBD984553DC}" srcOrd="1" destOrd="0" presId="urn:microsoft.com/office/officeart/2005/8/layout/pList2"/>
    <dgm:cxn modelId="{E1C0999B-F51B-4875-BB41-6A1250629D88}" type="presParOf" srcId="{6A213E96-332F-4795-83AF-9FBD984553DC}" destId="{BBB09D4E-6CE5-40C0-9484-797CDC71953B}" srcOrd="0" destOrd="0" presId="urn:microsoft.com/office/officeart/2005/8/layout/pList2"/>
    <dgm:cxn modelId="{03D44963-E874-4A36-B936-513F83FE77CB}" type="presParOf" srcId="{BBB09D4E-6CE5-40C0-9484-797CDC71953B}" destId="{41085514-077B-4061-A3EB-CCDD58D96BA8}" srcOrd="0" destOrd="0" presId="urn:microsoft.com/office/officeart/2005/8/layout/pList2"/>
    <dgm:cxn modelId="{00B22F43-7BBF-435E-9DDF-10FDDF2F8080}" type="presParOf" srcId="{BBB09D4E-6CE5-40C0-9484-797CDC71953B}" destId="{342AF39D-DD85-45AE-965C-5BE94CB76187}" srcOrd="1" destOrd="0" presId="urn:microsoft.com/office/officeart/2005/8/layout/pList2"/>
    <dgm:cxn modelId="{87BEEEBA-0153-4E98-8573-A68E24ED07B3}" type="presParOf" srcId="{BBB09D4E-6CE5-40C0-9484-797CDC71953B}" destId="{3F0CDCFA-3291-40D2-BB5E-500F1C4E6B54}" srcOrd="2" destOrd="0" presId="urn:microsoft.com/office/officeart/2005/8/layout/pList2"/>
    <dgm:cxn modelId="{A6E5C594-AFA6-48BC-B7A0-95F3F5E360E7}" type="presParOf" srcId="{6A213E96-332F-4795-83AF-9FBD984553DC}" destId="{01426174-5E97-45E7-BF7D-77D0E0F8078C}" srcOrd="1" destOrd="0" presId="urn:microsoft.com/office/officeart/2005/8/layout/pList2"/>
    <dgm:cxn modelId="{40BC8A94-83E9-41BF-87D5-AB9BC02A9E98}" type="presParOf" srcId="{6A213E96-332F-4795-83AF-9FBD984553DC}" destId="{251E930D-A871-4A70-856E-F6B34E3CD72E}" srcOrd="2" destOrd="0" presId="urn:microsoft.com/office/officeart/2005/8/layout/pList2"/>
    <dgm:cxn modelId="{581DABF9-7609-4E8B-9050-72C1E3612942}" type="presParOf" srcId="{251E930D-A871-4A70-856E-F6B34E3CD72E}" destId="{2CA68221-8116-4655-83EA-BBE7ACC4ACC6}" srcOrd="0" destOrd="0" presId="urn:microsoft.com/office/officeart/2005/8/layout/pList2"/>
    <dgm:cxn modelId="{0086B137-055E-49DE-B33F-B34F5A64AC8A}" type="presParOf" srcId="{251E930D-A871-4A70-856E-F6B34E3CD72E}" destId="{C533AC5E-A88E-4BF2-8325-4F3000E4495B}" srcOrd="1" destOrd="0" presId="urn:microsoft.com/office/officeart/2005/8/layout/pList2"/>
    <dgm:cxn modelId="{D160DD4B-0EB3-4E13-92E1-70A2E66F473A}" type="presParOf" srcId="{251E930D-A871-4A70-856E-F6B34E3CD72E}" destId="{7BEA8F29-E902-4F1B-82B2-21CBAE5C6657}" srcOrd="2" destOrd="0" presId="urn:microsoft.com/office/officeart/2005/8/layout/pList2"/>
    <dgm:cxn modelId="{5C853FA0-6087-4B2F-8187-BFA59DFAA100}" type="presParOf" srcId="{6A213E96-332F-4795-83AF-9FBD984553DC}" destId="{35B7A0A2-7557-48E7-B86F-9FA6BDE1E2A0}" srcOrd="3" destOrd="0" presId="urn:microsoft.com/office/officeart/2005/8/layout/pList2"/>
    <dgm:cxn modelId="{3F8F302B-622C-48C2-87BD-366DBADCE1E8}" type="presParOf" srcId="{6A213E96-332F-4795-83AF-9FBD984553DC}" destId="{FAE60FDE-D8B0-4252-987D-FF8BB59E7CDE}" srcOrd="4" destOrd="0" presId="urn:microsoft.com/office/officeart/2005/8/layout/pList2"/>
    <dgm:cxn modelId="{71F0C525-488C-49A4-BF76-47F0AF7323FA}" type="presParOf" srcId="{FAE60FDE-D8B0-4252-987D-FF8BB59E7CDE}" destId="{5556464F-D076-4A00-86BF-1CE9D712BB91}" srcOrd="0" destOrd="0" presId="urn:microsoft.com/office/officeart/2005/8/layout/pList2"/>
    <dgm:cxn modelId="{4906EBA8-9D1D-4030-9400-1C57CCF803CD}" type="presParOf" srcId="{FAE60FDE-D8B0-4252-987D-FF8BB59E7CDE}" destId="{0C860ED6-7FBA-4119-8104-50DC29817BEC}" srcOrd="1" destOrd="0" presId="urn:microsoft.com/office/officeart/2005/8/layout/pList2"/>
    <dgm:cxn modelId="{F73D398C-1B5D-4160-9167-D2C362664506}" type="presParOf" srcId="{FAE60FDE-D8B0-4252-987D-FF8BB59E7CDE}" destId="{16484310-0158-4801-B5AE-0997C8C63C7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A81E5-C0D9-4AA4-8EF5-463B4045317A}">
      <dsp:nvSpPr>
        <dsp:cNvPr id="0" name=""/>
        <dsp:cNvSpPr/>
      </dsp:nvSpPr>
      <dsp:spPr>
        <a:xfrm>
          <a:off x="0" y="0"/>
          <a:ext cx="8022431" cy="2125265"/>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0CDCFA-3291-40D2-BB5E-500F1C4E6B54}">
      <dsp:nvSpPr>
        <dsp:cNvPr id="0" name=""/>
        <dsp:cNvSpPr/>
      </dsp:nvSpPr>
      <dsp:spPr>
        <a:xfrm>
          <a:off x="240672" y="283368"/>
          <a:ext cx="2356589" cy="1558528"/>
        </a:xfrm>
        <a:prstGeom prst="roundRect">
          <a:avLst>
            <a:gd name="adj" fmla="val 1000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085514-077B-4061-A3EB-CCDD58D96BA8}">
      <dsp:nvSpPr>
        <dsp:cNvPr id="0" name=""/>
        <dsp:cNvSpPr/>
      </dsp:nvSpPr>
      <dsp:spPr>
        <a:xfrm rot="10800000">
          <a:off x="240672" y="2125265"/>
          <a:ext cx="2356589" cy="2597547"/>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t" anchorCtr="0">
          <a:noAutofit/>
        </a:bodyPr>
        <a:lstStyle/>
        <a:p>
          <a:pPr marL="0" lvl="0" indent="0" algn="ctr" defTabSz="1511300">
            <a:lnSpc>
              <a:spcPct val="90000"/>
            </a:lnSpc>
            <a:spcBef>
              <a:spcPct val="0"/>
            </a:spcBef>
            <a:spcAft>
              <a:spcPct val="35000"/>
            </a:spcAft>
            <a:buNone/>
          </a:pPr>
          <a:endParaRPr kumimoji="1" lang="ja-JP" altLang="en-US" sz="3400" kern="1200"/>
        </a:p>
      </dsp:txBody>
      <dsp:txXfrm rot="10800000">
        <a:off x="313145" y="2125265"/>
        <a:ext cx="2211643" cy="2525074"/>
      </dsp:txXfrm>
    </dsp:sp>
    <dsp:sp modelId="{7BEA8F29-E902-4F1B-82B2-21CBAE5C6657}">
      <dsp:nvSpPr>
        <dsp:cNvPr id="0" name=""/>
        <dsp:cNvSpPr/>
      </dsp:nvSpPr>
      <dsp:spPr>
        <a:xfrm>
          <a:off x="2832920" y="283368"/>
          <a:ext cx="2356589" cy="1558528"/>
        </a:xfrm>
        <a:prstGeom prst="roundRect">
          <a:avLst>
            <a:gd name="adj" fmla="val 1000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A68221-8116-4655-83EA-BBE7ACC4ACC6}">
      <dsp:nvSpPr>
        <dsp:cNvPr id="0" name=""/>
        <dsp:cNvSpPr/>
      </dsp:nvSpPr>
      <dsp:spPr>
        <a:xfrm rot="10800000">
          <a:off x="2832920" y="2125265"/>
          <a:ext cx="2356589" cy="2597547"/>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t" anchorCtr="0">
          <a:noAutofit/>
        </a:bodyPr>
        <a:lstStyle/>
        <a:p>
          <a:pPr marL="0" lvl="0" indent="0" algn="ctr" defTabSz="1511300">
            <a:lnSpc>
              <a:spcPct val="90000"/>
            </a:lnSpc>
            <a:spcBef>
              <a:spcPct val="0"/>
            </a:spcBef>
            <a:spcAft>
              <a:spcPct val="35000"/>
            </a:spcAft>
            <a:buNone/>
          </a:pPr>
          <a:endParaRPr kumimoji="1" lang="ja-JP" altLang="en-US" sz="3400" kern="1200"/>
        </a:p>
      </dsp:txBody>
      <dsp:txXfrm rot="10800000">
        <a:off x="2905393" y="2125265"/>
        <a:ext cx="2211643" cy="2525074"/>
      </dsp:txXfrm>
    </dsp:sp>
    <dsp:sp modelId="{16484310-0158-4801-B5AE-0997C8C63C79}">
      <dsp:nvSpPr>
        <dsp:cNvPr id="0" name=""/>
        <dsp:cNvSpPr/>
      </dsp:nvSpPr>
      <dsp:spPr>
        <a:xfrm>
          <a:off x="5425168" y="283368"/>
          <a:ext cx="2356589" cy="1558528"/>
        </a:xfrm>
        <a:prstGeom prst="roundRect">
          <a:avLst>
            <a:gd name="adj" fmla="val 1000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56464F-D076-4A00-86BF-1CE9D712BB91}">
      <dsp:nvSpPr>
        <dsp:cNvPr id="0" name=""/>
        <dsp:cNvSpPr/>
      </dsp:nvSpPr>
      <dsp:spPr>
        <a:xfrm rot="10800000">
          <a:off x="5425168" y="2125265"/>
          <a:ext cx="2356589" cy="2597547"/>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t" anchorCtr="0">
          <a:noAutofit/>
        </a:bodyPr>
        <a:lstStyle/>
        <a:p>
          <a:pPr marL="0" lvl="0" indent="0" algn="ctr" defTabSz="1511300">
            <a:lnSpc>
              <a:spcPct val="90000"/>
            </a:lnSpc>
            <a:spcBef>
              <a:spcPct val="0"/>
            </a:spcBef>
            <a:spcAft>
              <a:spcPct val="35000"/>
            </a:spcAft>
            <a:buNone/>
          </a:pPr>
          <a:endParaRPr kumimoji="1" lang="ja-JP" altLang="en-US" sz="3400" kern="1200"/>
        </a:p>
      </dsp:txBody>
      <dsp:txXfrm rot="10800000">
        <a:off x="5497641" y="2125265"/>
        <a:ext cx="2211643" cy="2525074"/>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付きのコンテンツ"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085453" y="1425600"/>
            <a:ext cx="9764777" cy="49896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4300"/>
              <a:buFont typeface="Arial"/>
              <a:buNone/>
              <a:defRPr sz="86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6" name="Google Shape;56;p9"/>
          <p:cNvSpPr txBox="1">
            <a:spLocks noGrp="1"/>
          </p:cNvSpPr>
          <p:nvPr>
            <p:ph type="body" idx="1"/>
          </p:nvPr>
        </p:nvSpPr>
        <p:spPr>
          <a:xfrm>
            <a:off x="12871461" y="3078902"/>
            <a:ext cx="15327486" cy="15196799"/>
          </a:xfrm>
          <a:prstGeom prst="rect">
            <a:avLst/>
          </a:prstGeom>
          <a:noFill/>
          <a:ln>
            <a:noFill/>
          </a:ln>
        </p:spPr>
        <p:txBody>
          <a:bodyPr spcFirstLastPara="1" wrap="square" lIns="123100" tIns="61525" rIns="123100" bIns="61525" anchor="t" anchorCtr="0">
            <a:normAutofit/>
          </a:bodyPr>
          <a:lstStyle>
            <a:lvl1pPr marL="914391" lvl="0" indent="-1003292" algn="l">
              <a:lnSpc>
                <a:spcPct val="90000"/>
              </a:lnSpc>
              <a:spcBef>
                <a:spcPts val="2600"/>
              </a:spcBef>
              <a:spcAft>
                <a:spcPts val="0"/>
              </a:spcAft>
              <a:buClr>
                <a:schemeClr val="dk1"/>
              </a:buClr>
              <a:buSzPts val="4300"/>
              <a:buChar char="•"/>
              <a:defRPr sz="8600"/>
            </a:lvl1pPr>
            <a:lvl2pPr marL="1828784" lvl="1" indent="-939792" algn="l">
              <a:lnSpc>
                <a:spcPct val="90000"/>
              </a:lnSpc>
              <a:spcBef>
                <a:spcPts val="1400"/>
              </a:spcBef>
              <a:spcAft>
                <a:spcPts val="0"/>
              </a:spcAft>
              <a:buClr>
                <a:schemeClr val="dk1"/>
              </a:buClr>
              <a:buSzPts val="3800"/>
              <a:buChar char="•"/>
              <a:defRPr sz="7600"/>
            </a:lvl2pPr>
            <a:lvl3pPr marL="2743175" lvl="2" indent="-863592" algn="l">
              <a:lnSpc>
                <a:spcPct val="90000"/>
              </a:lnSpc>
              <a:spcBef>
                <a:spcPts val="1400"/>
              </a:spcBef>
              <a:spcAft>
                <a:spcPts val="0"/>
              </a:spcAft>
              <a:buClr>
                <a:schemeClr val="dk1"/>
              </a:buClr>
              <a:buSzPts val="3200"/>
              <a:buChar char="•"/>
              <a:defRPr sz="6400"/>
            </a:lvl3pPr>
            <a:lvl4pPr marL="3657568" lvl="3" indent="-800093" algn="l">
              <a:lnSpc>
                <a:spcPct val="90000"/>
              </a:lnSpc>
              <a:spcBef>
                <a:spcPts val="1400"/>
              </a:spcBef>
              <a:spcAft>
                <a:spcPts val="0"/>
              </a:spcAft>
              <a:buClr>
                <a:schemeClr val="dk1"/>
              </a:buClr>
              <a:buSzPts val="2700"/>
              <a:buChar char="•"/>
              <a:defRPr sz="5400"/>
            </a:lvl4pPr>
            <a:lvl5pPr marL="4571959" lvl="4" indent="-800093" algn="l">
              <a:lnSpc>
                <a:spcPct val="90000"/>
              </a:lnSpc>
              <a:spcBef>
                <a:spcPts val="1400"/>
              </a:spcBef>
              <a:spcAft>
                <a:spcPts val="0"/>
              </a:spcAft>
              <a:buClr>
                <a:schemeClr val="dk1"/>
              </a:buClr>
              <a:buSzPts val="2700"/>
              <a:buChar char="•"/>
              <a:defRPr sz="5400"/>
            </a:lvl5pPr>
            <a:lvl6pPr marL="5486352" lvl="5" indent="-800093" algn="l">
              <a:lnSpc>
                <a:spcPct val="90000"/>
              </a:lnSpc>
              <a:spcBef>
                <a:spcPts val="1400"/>
              </a:spcBef>
              <a:spcAft>
                <a:spcPts val="0"/>
              </a:spcAft>
              <a:buClr>
                <a:schemeClr val="dk1"/>
              </a:buClr>
              <a:buSzPts val="2700"/>
              <a:buChar char="•"/>
              <a:defRPr sz="5400"/>
            </a:lvl6pPr>
            <a:lvl7pPr marL="6400743" lvl="6" indent="-800093" algn="l">
              <a:lnSpc>
                <a:spcPct val="90000"/>
              </a:lnSpc>
              <a:spcBef>
                <a:spcPts val="1400"/>
              </a:spcBef>
              <a:spcAft>
                <a:spcPts val="0"/>
              </a:spcAft>
              <a:buClr>
                <a:schemeClr val="dk1"/>
              </a:buClr>
              <a:buSzPts val="2700"/>
              <a:buChar char="•"/>
              <a:defRPr sz="5400"/>
            </a:lvl7pPr>
            <a:lvl8pPr marL="7315136" lvl="7" indent="-800093" algn="l">
              <a:lnSpc>
                <a:spcPct val="90000"/>
              </a:lnSpc>
              <a:spcBef>
                <a:spcPts val="1400"/>
              </a:spcBef>
              <a:spcAft>
                <a:spcPts val="0"/>
              </a:spcAft>
              <a:buClr>
                <a:schemeClr val="dk1"/>
              </a:buClr>
              <a:buSzPts val="2700"/>
              <a:buChar char="•"/>
              <a:defRPr sz="5400"/>
            </a:lvl8pPr>
            <a:lvl9pPr marL="8229527" lvl="8" indent="-800093" algn="l">
              <a:lnSpc>
                <a:spcPct val="90000"/>
              </a:lnSpc>
              <a:spcBef>
                <a:spcPts val="1400"/>
              </a:spcBef>
              <a:spcAft>
                <a:spcPts val="0"/>
              </a:spcAft>
              <a:buClr>
                <a:schemeClr val="dk1"/>
              </a:buClr>
              <a:buSzPts val="2700"/>
              <a:buChar char="•"/>
              <a:defRPr sz="5400"/>
            </a:lvl9pPr>
          </a:lstStyle>
          <a:p>
            <a:endParaRPr/>
          </a:p>
        </p:txBody>
      </p:sp>
      <p:sp>
        <p:nvSpPr>
          <p:cNvPr id="57" name="Google Shape;57;p9"/>
          <p:cNvSpPr txBox="1">
            <a:spLocks noGrp="1"/>
          </p:cNvSpPr>
          <p:nvPr>
            <p:ph type="body" idx="2"/>
          </p:nvPr>
        </p:nvSpPr>
        <p:spPr>
          <a:xfrm>
            <a:off x="2085453" y="6415202"/>
            <a:ext cx="9764777" cy="11884799"/>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chemeClr val="dk1"/>
              </a:buClr>
              <a:buSzPts val="2200"/>
              <a:buNone/>
              <a:defRPr sz="4399"/>
            </a:lvl1pPr>
            <a:lvl2pPr marL="1828784" lvl="1" indent="-457196" algn="l">
              <a:lnSpc>
                <a:spcPct val="90000"/>
              </a:lnSpc>
              <a:spcBef>
                <a:spcPts val="1400"/>
              </a:spcBef>
              <a:spcAft>
                <a:spcPts val="0"/>
              </a:spcAft>
              <a:buClr>
                <a:schemeClr val="dk1"/>
              </a:buClr>
              <a:buSzPts val="1900"/>
              <a:buNone/>
              <a:defRPr sz="3799"/>
            </a:lvl2pPr>
            <a:lvl3pPr marL="2743175" lvl="2" indent="-457196" algn="l">
              <a:lnSpc>
                <a:spcPct val="90000"/>
              </a:lnSpc>
              <a:spcBef>
                <a:spcPts val="1400"/>
              </a:spcBef>
              <a:spcAft>
                <a:spcPts val="0"/>
              </a:spcAft>
              <a:buClr>
                <a:schemeClr val="dk1"/>
              </a:buClr>
              <a:buSzPts val="1600"/>
              <a:buNone/>
              <a:defRPr sz="3200"/>
            </a:lvl3pPr>
            <a:lvl4pPr marL="3657568" lvl="3" indent="-457196" algn="l">
              <a:lnSpc>
                <a:spcPct val="90000"/>
              </a:lnSpc>
              <a:spcBef>
                <a:spcPts val="1400"/>
              </a:spcBef>
              <a:spcAft>
                <a:spcPts val="0"/>
              </a:spcAft>
              <a:buClr>
                <a:schemeClr val="dk1"/>
              </a:buClr>
              <a:buSzPts val="1300"/>
              <a:buNone/>
              <a:defRPr sz="2600"/>
            </a:lvl4pPr>
            <a:lvl5pPr marL="4571959" lvl="4" indent="-457196" algn="l">
              <a:lnSpc>
                <a:spcPct val="90000"/>
              </a:lnSpc>
              <a:spcBef>
                <a:spcPts val="1400"/>
              </a:spcBef>
              <a:spcAft>
                <a:spcPts val="0"/>
              </a:spcAft>
              <a:buClr>
                <a:schemeClr val="dk1"/>
              </a:buClr>
              <a:buSzPts val="1300"/>
              <a:buNone/>
              <a:defRPr sz="2600"/>
            </a:lvl5pPr>
            <a:lvl6pPr marL="5486352" lvl="5" indent="-457196" algn="l">
              <a:lnSpc>
                <a:spcPct val="90000"/>
              </a:lnSpc>
              <a:spcBef>
                <a:spcPts val="1400"/>
              </a:spcBef>
              <a:spcAft>
                <a:spcPts val="0"/>
              </a:spcAft>
              <a:buClr>
                <a:schemeClr val="dk1"/>
              </a:buClr>
              <a:buSzPts val="1300"/>
              <a:buNone/>
              <a:defRPr sz="2600"/>
            </a:lvl6pPr>
            <a:lvl7pPr marL="6400743" lvl="6" indent="-457196" algn="l">
              <a:lnSpc>
                <a:spcPct val="90000"/>
              </a:lnSpc>
              <a:spcBef>
                <a:spcPts val="1400"/>
              </a:spcBef>
              <a:spcAft>
                <a:spcPts val="0"/>
              </a:spcAft>
              <a:buClr>
                <a:schemeClr val="dk1"/>
              </a:buClr>
              <a:buSzPts val="1300"/>
              <a:buNone/>
              <a:defRPr sz="2600"/>
            </a:lvl7pPr>
            <a:lvl8pPr marL="7315136" lvl="7" indent="-457196" algn="l">
              <a:lnSpc>
                <a:spcPct val="90000"/>
              </a:lnSpc>
              <a:spcBef>
                <a:spcPts val="1400"/>
              </a:spcBef>
              <a:spcAft>
                <a:spcPts val="0"/>
              </a:spcAft>
              <a:buClr>
                <a:schemeClr val="dk1"/>
              </a:buClr>
              <a:buSzPts val="1300"/>
              <a:buNone/>
              <a:defRPr sz="2600"/>
            </a:lvl8pPr>
            <a:lvl9pPr marL="8229527" lvl="8" indent="-457196" algn="l">
              <a:lnSpc>
                <a:spcPct val="90000"/>
              </a:lnSpc>
              <a:spcBef>
                <a:spcPts val="1400"/>
              </a:spcBef>
              <a:spcAft>
                <a:spcPts val="0"/>
              </a:spcAft>
              <a:buClr>
                <a:schemeClr val="dk1"/>
              </a:buClr>
              <a:buSzPts val="1300"/>
              <a:buNone/>
              <a:defRPr sz="2600"/>
            </a:lvl9pPr>
          </a:lstStyle>
          <a:p>
            <a:endParaRPr/>
          </a:p>
        </p:txBody>
      </p:sp>
      <p:sp>
        <p:nvSpPr>
          <p:cNvPr id="58" name="Google Shape;58;p9"/>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9" name="Google Shape;59;p9"/>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0" name="Google Shape;60;p9"/>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2085453" y="1425600"/>
            <a:ext cx="9764777" cy="49896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4300"/>
              <a:buFont typeface="Arial"/>
              <a:buNone/>
              <a:defRPr sz="86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3" name="Google Shape;63;p10"/>
          <p:cNvSpPr>
            <a:spLocks noGrp="1"/>
          </p:cNvSpPr>
          <p:nvPr>
            <p:ph type="pic" idx="2"/>
          </p:nvPr>
        </p:nvSpPr>
        <p:spPr>
          <a:xfrm>
            <a:off x="12871461" y="3078902"/>
            <a:ext cx="15327486" cy="15196799"/>
          </a:xfrm>
          <a:prstGeom prst="rect">
            <a:avLst/>
          </a:prstGeom>
          <a:noFill/>
          <a:ln>
            <a:noFill/>
          </a:ln>
        </p:spPr>
      </p:sp>
      <p:sp>
        <p:nvSpPr>
          <p:cNvPr id="64" name="Google Shape;64;p10"/>
          <p:cNvSpPr txBox="1">
            <a:spLocks noGrp="1"/>
          </p:cNvSpPr>
          <p:nvPr>
            <p:ph type="body" idx="1"/>
          </p:nvPr>
        </p:nvSpPr>
        <p:spPr>
          <a:xfrm>
            <a:off x="2085453" y="6415202"/>
            <a:ext cx="9764777" cy="11884799"/>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chemeClr val="dk1"/>
              </a:buClr>
              <a:buSzPts val="2200"/>
              <a:buNone/>
              <a:defRPr sz="4399"/>
            </a:lvl1pPr>
            <a:lvl2pPr marL="1828784" lvl="1" indent="-457196" algn="l">
              <a:lnSpc>
                <a:spcPct val="90000"/>
              </a:lnSpc>
              <a:spcBef>
                <a:spcPts val="1400"/>
              </a:spcBef>
              <a:spcAft>
                <a:spcPts val="0"/>
              </a:spcAft>
              <a:buClr>
                <a:schemeClr val="dk1"/>
              </a:buClr>
              <a:buSzPts val="1900"/>
              <a:buNone/>
              <a:defRPr sz="3799"/>
            </a:lvl2pPr>
            <a:lvl3pPr marL="2743175" lvl="2" indent="-457196" algn="l">
              <a:lnSpc>
                <a:spcPct val="90000"/>
              </a:lnSpc>
              <a:spcBef>
                <a:spcPts val="1400"/>
              </a:spcBef>
              <a:spcAft>
                <a:spcPts val="0"/>
              </a:spcAft>
              <a:buClr>
                <a:schemeClr val="dk1"/>
              </a:buClr>
              <a:buSzPts val="1600"/>
              <a:buNone/>
              <a:defRPr sz="3200"/>
            </a:lvl3pPr>
            <a:lvl4pPr marL="3657568" lvl="3" indent="-457196" algn="l">
              <a:lnSpc>
                <a:spcPct val="90000"/>
              </a:lnSpc>
              <a:spcBef>
                <a:spcPts val="1400"/>
              </a:spcBef>
              <a:spcAft>
                <a:spcPts val="0"/>
              </a:spcAft>
              <a:buClr>
                <a:schemeClr val="dk1"/>
              </a:buClr>
              <a:buSzPts val="1300"/>
              <a:buNone/>
              <a:defRPr sz="2600"/>
            </a:lvl4pPr>
            <a:lvl5pPr marL="4571959" lvl="4" indent="-457196" algn="l">
              <a:lnSpc>
                <a:spcPct val="90000"/>
              </a:lnSpc>
              <a:spcBef>
                <a:spcPts val="1400"/>
              </a:spcBef>
              <a:spcAft>
                <a:spcPts val="0"/>
              </a:spcAft>
              <a:buClr>
                <a:schemeClr val="dk1"/>
              </a:buClr>
              <a:buSzPts val="1300"/>
              <a:buNone/>
              <a:defRPr sz="2600"/>
            </a:lvl5pPr>
            <a:lvl6pPr marL="5486352" lvl="5" indent="-457196" algn="l">
              <a:lnSpc>
                <a:spcPct val="90000"/>
              </a:lnSpc>
              <a:spcBef>
                <a:spcPts val="1400"/>
              </a:spcBef>
              <a:spcAft>
                <a:spcPts val="0"/>
              </a:spcAft>
              <a:buClr>
                <a:schemeClr val="dk1"/>
              </a:buClr>
              <a:buSzPts val="1300"/>
              <a:buNone/>
              <a:defRPr sz="2600"/>
            </a:lvl6pPr>
            <a:lvl7pPr marL="6400743" lvl="6" indent="-457196" algn="l">
              <a:lnSpc>
                <a:spcPct val="90000"/>
              </a:lnSpc>
              <a:spcBef>
                <a:spcPts val="1400"/>
              </a:spcBef>
              <a:spcAft>
                <a:spcPts val="0"/>
              </a:spcAft>
              <a:buClr>
                <a:schemeClr val="dk1"/>
              </a:buClr>
              <a:buSzPts val="1300"/>
              <a:buNone/>
              <a:defRPr sz="2600"/>
            </a:lvl7pPr>
            <a:lvl8pPr marL="7315136" lvl="7" indent="-457196" algn="l">
              <a:lnSpc>
                <a:spcPct val="90000"/>
              </a:lnSpc>
              <a:spcBef>
                <a:spcPts val="1400"/>
              </a:spcBef>
              <a:spcAft>
                <a:spcPts val="0"/>
              </a:spcAft>
              <a:buClr>
                <a:schemeClr val="dk1"/>
              </a:buClr>
              <a:buSzPts val="1300"/>
              <a:buNone/>
              <a:defRPr sz="2600"/>
            </a:lvl8pPr>
            <a:lvl9pPr marL="8229527" lvl="8" indent="-457196" algn="l">
              <a:lnSpc>
                <a:spcPct val="90000"/>
              </a:lnSpc>
              <a:spcBef>
                <a:spcPts val="1400"/>
              </a:spcBef>
              <a:spcAft>
                <a:spcPts val="0"/>
              </a:spcAft>
              <a:buClr>
                <a:schemeClr val="dk1"/>
              </a:buClr>
              <a:buSzPts val="1300"/>
              <a:buNone/>
              <a:defRPr sz="2600"/>
            </a:lvl9pPr>
          </a:lstStyle>
          <a:p>
            <a:endParaRPr/>
          </a:p>
        </p:txBody>
      </p:sp>
      <p:sp>
        <p:nvSpPr>
          <p:cNvPr id="65" name="Google Shape;65;p10"/>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6" name="Google Shape;66;p10"/>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7" name="Google Shape;67;p10"/>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7" r:id="rId4"/>
    <p:sldLayoutId id="214748365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jpe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7.png"/><Relationship Id="rId21" Type="http://schemas.openxmlformats.org/officeDocument/2006/relationships/image" Target="../media/image19.jpeg"/><Relationship Id="rId34" Type="http://schemas.openxmlformats.org/officeDocument/2006/relationships/image" Target="../media/image32.jpeg"/><Relationship Id="rId42" Type="http://schemas.openxmlformats.org/officeDocument/2006/relationships/image" Target="../media/image40.png"/><Relationship Id="rId47" Type="http://schemas.openxmlformats.org/officeDocument/2006/relationships/image" Target="../media/image45.png"/><Relationship Id="rId50" Type="http://schemas.openxmlformats.org/officeDocument/2006/relationships/image" Target="../media/image48.png"/><Relationship Id="rId55" Type="http://schemas.openxmlformats.org/officeDocument/2006/relationships/image" Target="../media/image53.png"/><Relationship Id="rId63" Type="http://schemas.openxmlformats.org/officeDocument/2006/relationships/image" Target="../media/image61.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4.png"/><Relationship Id="rId29" Type="http://schemas.openxmlformats.org/officeDocument/2006/relationships/image" Target="../media/image27.jpeg"/><Relationship Id="rId11" Type="http://schemas.openxmlformats.org/officeDocument/2006/relationships/image" Target="../media/image9.jpeg"/><Relationship Id="rId24" Type="http://schemas.openxmlformats.org/officeDocument/2006/relationships/image" Target="../media/image22.jpe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5" Type="http://schemas.openxmlformats.org/officeDocument/2006/relationships/image" Target="../media/image3.jpeg"/><Relationship Id="rId61" Type="http://schemas.openxmlformats.org/officeDocument/2006/relationships/image" Target="../media/image59.JP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jpe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64" Type="http://schemas.openxmlformats.org/officeDocument/2006/relationships/image" Target="../media/image62.png"/><Relationship Id="rId8" Type="http://schemas.openxmlformats.org/officeDocument/2006/relationships/image" Target="../media/image6.png"/><Relationship Id="rId51" Type="http://schemas.openxmlformats.org/officeDocument/2006/relationships/image" Target="../media/image49.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png"/><Relationship Id="rId25" Type="http://schemas.openxmlformats.org/officeDocument/2006/relationships/image" Target="../media/image23.jpeg"/><Relationship Id="rId33" Type="http://schemas.openxmlformats.org/officeDocument/2006/relationships/image" Target="../media/image31.png"/><Relationship Id="rId38" Type="http://schemas.openxmlformats.org/officeDocument/2006/relationships/image" Target="../media/image36.jpeg"/><Relationship Id="rId46" Type="http://schemas.openxmlformats.org/officeDocument/2006/relationships/image" Target="../media/image44.png"/><Relationship Id="rId59" Type="http://schemas.openxmlformats.org/officeDocument/2006/relationships/image" Target="../media/image57.png"/><Relationship Id="rId20" Type="http://schemas.openxmlformats.org/officeDocument/2006/relationships/image" Target="../media/image18.jpe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jpe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png"/><Relationship Id="rId57" Type="http://schemas.openxmlformats.org/officeDocument/2006/relationships/image" Target="../media/image55.png"/><Relationship Id="rId10" Type="http://schemas.openxmlformats.org/officeDocument/2006/relationships/image" Target="../media/image8.gif"/><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60" Type="http://schemas.openxmlformats.org/officeDocument/2006/relationships/image" Target="../media/image58.JP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3016" name="テキスト ボックス 3015">
            <a:extLst>
              <a:ext uri="{FF2B5EF4-FFF2-40B4-BE49-F238E27FC236}">
                <a16:creationId xmlns:a16="http://schemas.microsoft.com/office/drawing/2014/main" id="{DF451B9A-AFE6-4866-9218-C3F306F4D52A}"/>
              </a:ext>
            </a:extLst>
          </p:cNvPr>
          <p:cNvSpPr txBox="1"/>
          <p:nvPr/>
        </p:nvSpPr>
        <p:spPr>
          <a:xfrm>
            <a:off x="70433" y="14131633"/>
            <a:ext cx="6592754" cy="2062103"/>
          </a:xfrm>
          <a:prstGeom prst="rect">
            <a:avLst/>
          </a:prstGeom>
          <a:noFill/>
        </p:spPr>
        <p:txBody>
          <a:bodyPr wrap="square" rtlCol="0">
            <a:spAutoFit/>
          </a:bodyPr>
          <a:lstStyle/>
          <a:p>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R</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obot’s </a:t>
            </a:r>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C</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oncept</a:t>
            </a:r>
          </a:p>
          <a:p>
            <a:pPr>
              <a:buNone/>
            </a:pPr>
            <a:r>
              <a:rPr lang="ja-JP" altLang="en-US" sz="800" dirty="0">
                <a:latin typeface="游ゴシック" panose="020B0400000000000000" pitchFamily="50" charset="-128"/>
                <a:ea typeface="游ゴシック" panose="020B0400000000000000" pitchFamily="50" charset="-128"/>
              </a:rPr>
              <a:t>今シーズン、私たちは「</a:t>
            </a:r>
            <a:r>
              <a:rPr lang="ja-JP" altLang="en-US" sz="800" b="1" dirty="0">
                <a:latin typeface="游ゴシック" panose="020B0400000000000000" pitchFamily="50" charset="-128"/>
                <a:ea typeface="游ゴシック" panose="020B0400000000000000" pitchFamily="50" charset="-128"/>
              </a:rPr>
              <a:t>確実に動き、勝つことができるロボット</a:t>
            </a:r>
            <a:r>
              <a:rPr lang="ja-JP" altLang="en-US" sz="800" dirty="0">
                <a:latin typeface="游ゴシック" panose="020B0400000000000000" pitchFamily="50" charset="-128"/>
                <a:ea typeface="游ゴシック" panose="020B0400000000000000" pitchFamily="50" charset="-128"/>
              </a:rPr>
              <a:t>」をテーマに掲げ、</a:t>
            </a:r>
            <a:r>
              <a:rPr lang="ja-JP" altLang="en-US" sz="800" b="1" dirty="0">
                <a:latin typeface="游ゴシック" panose="020B0400000000000000" pitchFamily="50" charset="-128"/>
                <a:ea typeface="游ゴシック" panose="020B0400000000000000" pitchFamily="50" charset="-128"/>
              </a:rPr>
              <a:t>センサー技術・構造設計・駆動性能</a:t>
            </a:r>
            <a:r>
              <a:rPr lang="ja-JP" altLang="en-US" sz="800" dirty="0">
                <a:latin typeface="游ゴシック" panose="020B0400000000000000" pitchFamily="50" charset="-128"/>
                <a:ea typeface="游ゴシック" panose="020B0400000000000000" pitchFamily="50" charset="-128"/>
              </a:rPr>
              <a:t>のすべてを徹底的に見直しました。視覚センサーには</a:t>
            </a:r>
            <a:r>
              <a:rPr lang="en-US" altLang="ja-JP" sz="800" b="1" dirty="0">
                <a:latin typeface="游ゴシック" panose="020B0400000000000000" pitchFamily="50" charset="-128"/>
                <a:ea typeface="游ゴシック" panose="020B0400000000000000" pitchFamily="50" charset="-128"/>
              </a:rPr>
              <a:t>Open</a:t>
            </a:r>
            <a:r>
              <a:rPr lang="ja-JP" altLang="en-US" sz="800" b="1" dirty="0">
                <a:latin typeface="游ゴシック" panose="020B0400000000000000" pitchFamily="50" charset="-128"/>
                <a:ea typeface="游ゴシック" panose="020B0400000000000000" pitchFamily="50" charset="-128"/>
              </a:rPr>
              <a:t> </a:t>
            </a:r>
            <a:r>
              <a:rPr lang="en-US" altLang="ja-JP" sz="800" b="1" dirty="0">
                <a:latin typeface="游ゴシック" panose="020B0400000000000000" pitchFamily="50" charset="-128"/>
                <a:ea typeface="游ゴシック" panose="020B0400000000000000" pitchFamily="50" charset="-128"/>
              </a:rPr>
              <a:t>MV</a:t>
            </a:r>
            <a:r>
              <a:rPr lang="ja-JP" altLang="en-US" sz="800" b="1" dirty="0">
                <a:latin typeface="游ゴシック" panose="020B0400000000000000" pitchFamily="50" charset="-128"/>
                <a:ea typeface="游ゴシック" panose="020B0400000000000000" pitchFamily="50" charset="-128"/>
              </a:rPr>
              <a:t>カメラと全方位ミラー</a:t>
            </a:r>
            <a:r>
              <a:rPr lang="ja-JP" altLang="en-US" sz="800" dirty="0">
                <a:latin typeface="游ゴシック" panose="020B0400000000000000" pitchFamily="50" charset="-128"/>
                <a:ea typeface="游ゴシック" panose="020B0400000000000000" pitchFamily="50" charset="-128"/>
              </a:rPr>
              <a:t>を組み合わせることで、わずか</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つのカメラで</a:t>
            </a:r>
            <a:r>
              <a:rPr lang="ja-JP" altLang="en-US" sz="800" b="1" dirty="0">
                <a:latin typeface="游ゴシック" panose="020B0400000000000000" pitchFamily="50" charset="-128"/>
                <a:ea typeface="游ゴシック" panose="020B0400000000000000" pitchFamily="50" charset="-128"/>
              </a:rPr>
              <a:t>コート全体を</a:t>
            </a: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度視認可能</a:t>
            </a:r>
            <a:r>
              <a:rPr lang="ja-JP" altLang="en-US" sz="800" dirty="0">
                <a:latin typeface="游ゴシック" panose="020B0400000000000000" pitchFamily="50" charset="-128"/>
                <a:ea typeface="游ゴシック" panose="020B0400000000000000" pitchFamily="50" charset="-128"/>
              </a:rPr>
              <a:t>としました。ボール検知には、</a:t>
            </a:r>
            <a:r>
              <a:rPr lang="ja-JP" altLang="en-US" sz="800" b="1" dirty="0">
                <a:latin typeface="游ゴシック" panose="020B0400000000000000" pitchFamily="50" charset="-128"/>
                <a:ea typeface="游ゴシック" panose="020B0400000000000000" pitchFamily="50" charset="-128"/>
              </a:rPr>
              <a:t>赤外線センサーを円形に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個配置</a:t>
            </a:r>
            <a:r>
              <a:rPr lang="ja-JP" altLang="en-US" sz="800" dirty="0">
                <a:latin typeface="游ゴシック" panose="020B0400000000000000" pitchFamily="50" charset="-128"/>
                <a:ea typeface="游ゴシック" panose="020B0400000000000000" pitchFamily="50" charset="-128"/>
              </a:rPr>
              <a:t>したシステムを採用し、より</a:t>
            </a:r>
            <a:r>
              <a:rPr lang="ja-JP" altLang="en-US" sz="800" b="1" dirty="0">
                <a:latin typeface="游ゴシック" panose="020B0400000000000000" pitchFamily="50" charset="-128"/>
                <a:ea typeface="游ゴシック" panose="020B0400000000000000" pitchFamily="50" charset="-128"/>
              </a:rPr>
              <a:t>正確な角度検知</a:t>
            </a:r>
            <a:r>
              <a:rPr lang="ja-JP" altLang="en-US" sz="800" dirty="0">
                <a:latin typeface="游ゴシック" panose="020B0400000000000000" pitchFamily="50" charset="-128"/>
                <a:ea typeface="游ゴシック" panose="020B0400000000000000" pitchFamily="50" charset="-128"/>
              </a:rPr>
              <a:t>を実現しています。</a:t>
            </a:r>
          </a:p>
          <a:p>
            <a:pPr>
              <a:buNone/>
            </a:pPr>
            <a:r>
              <a:rPr lang="ja-JP" altLang="en-US" sz="800" dirty="0">
                <a:latin typeface="游ゴシック" panose="020B0400000000000000" pitchFamily="50" charset="-128"/>
                <a:ea typeface="游ゴシック" panose="020B0400000000000000" pitchFamily="50" charset="-128"/>
              </a:rPr>
              <a:t>特に</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システムでは、従来の</a:t>
            </a:r>
            <a:r>
              <a:rPr lang="ja-JP" altLang="en-US" sz="800" b="1" dirty="0">
                <a:latin typeface="游ゴシック" panose="020B0400000000000000" pitchFamily="50" charset="-128"/>
                <a:ea typeface="游ゴシック" panose="020B0400000000000000" pitchFamily="50" charset="-128"/>
              </a:rPr>
              <a:t>マイコンのピン数制限</a:t>
            </a:r>
            <a:r>
              <a:rPr lang="ja-JP" altLang="en-US" sz="800" dirty="0">
                <a:latin typeface="游ゴシック" panose="020B0400000000000000" pitchFamily="50" charset="-128"/>
                <a:ea typeface="游ゴシック" panose="020B0400000000000000" pitchFamily="50" charset="-128"/>
              </a:rPr>
              <a:t>を</a:t>
            </a:r>
            <a:r>
              <a:rPr lang="ja-JP" altLang="en-US" sz="800" b="1" dirty="0">
                <a:latin typeface="游ゴシック" panose="020B0400000000000000" pitchFamily="50" charset="-128"/>
                <a:ea typeface="游ゴシック" panose="020B0400000000000000" pitchFamily="50" charset="-128"/>
              </a:rPr>
              <a:t>マルチプレクサの導入</a:t>
            </a:r>
            <a:r>
              <a:rPr lang="ja-JP" altLang="en-US" sz="800" dirty="0">
                <a:latin typeface="游ゴシック" panose="020B0400000000000000" pitchFamily="50" charset="-128"/>
                <a:ea typeface="游ゴシック" panose="020B0400000000000000" pitchFamily="50" charset="-128"/>
              </a:rPr>
              <a:t>によって解消し、</a:t>
            </a:r>
            <a:r>
              <a:rPr lang="ja-JP" altLang="en-US" sz="800" b="1" dirty="0">
                <a:latin typeface="游ゴシック" panose="020B0400000000000000" pitchFamily="50" charset="-128"/>
                <a:ea typeface="游ゴシック" panose="020B0400000000000000" pitchFamily="50" charset="-128"/>
              </a:rPr>
              <a:t>柔軟かつ拡張性の高いセンサーネットワーク</a:t>
            </a:r>
            <a:r>
              <a:rPr lang="ja-JP" altLang="en-US" sz="800" dirty="0">
                <a:latin typeface="游ゴシック" panose="020B0400000000000000" pitchFamily="50" charset="-128"/>
                <a:ea typeface="游ゴシック" panose="020B0400000000000000" pitchFamily="50" charset="-128"/>
              </a:rPr>
              <a:t>を構築しました。攻撃性能にも大幅な強化を加えています。新たに設計した</a:t>
            </a:r>
            <a:r>
              <a:rPr lang="ja-JP" altLang="en-US" sz="800" b="1" dirty="0">
                <a:latin typeface="游ゴシック" panose="020B0400000000000000" pitchFamily="50" charset="-128"/>
                <a:ea typeface="游ゴシック" panose="020B0400000000000000" pitchFamily="50" charset="-128"/>
              </a:rPr>
              <a:t>キッカー</a:t>
            </a:r>
            <a:r>
              <a:rPr lang="ja-JP" altLang="en-US" sz="800" dirty="0">
                <a:latin typeface="游ゴシック" panose="020B0400000000000000" pitchFamily="50" charset="-128"/>
                <a:ea typeface="游ゴシック" panose="020B0400000000000000" pitchFamily="50" charset="-128"/>
              </a:rPr>
              <a:t>と、</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プリンターによって制作された</a:t>
            </a:r>
            <a:r>
              <a:rPr lang="ja-JP" altLang="en-US" sz="800" b="1" dirty="0">
                <a:latin typeface="游ゴシック" panose="020B0400000000000000" pitchFamily="50" charset="-128"/>
                <a:ea typeface="游ゴシック" panose="020B0400000000000000" pitchFamily="50" charset="-128"/>
              </a:rPr>
              <a:t>ボール形状にフィットする捕捉ゾーン</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キック時の不発を減少</a:t>
            </a:r>
            <a:r>
              <a:rPr lang="ja-JP" altLang="en-US" sz="800" dirty="0">
                <a:latin typeface="游ゴシック" panose="020B0400000000000000" pitchFamily="50" charset="-128"/>
                <a:ea typeface="游ゴシック" panose="020B0400000000000000" pitchFamily="50" charset="-128"/>
              </a:rPr>
              <a:t>。これにより、</a:t>
            </a:r>
            <a:r>
              <a:rPr lang="ja-JP" altLang="en-US" sz="800" b="1" dirty="0">
                <a:latin typeface="游ゴシック" panose="020B0400000000000000" pitchFamily="50" charset="-128"/>
                <a:ea typeface="游ゴシック" panose="020B0400000000000000" pitchFamily="50" charset="-128"/>
              </a:rPr>
              <a:t>シュートの安定性と威力が飛躍的に向上</a:t>
            </a:r>
            <a:r>
              <a:rPr lang="ja-JP" altLang="en-US" sz="800" dirty="0">
                <a:latin typeface="游ゴシック" panose="020B0400000000000000" pitchFamily="50" charset="-128"/>
                <a:ea typeface="游ゴシック" panose="020B0400000000000000" pitchFamily="50" charset="-128"/>
              </a:rPr>
              <a:t>し、前方への安定したボール送り出しを実現。「</a:t>
            </a:r>
            <a:r>
              <a:rPr lang="ja-JP" altLang="en-US" sz="800" b="1" dirty="0">
                <a:latin typeface="游ゴシック" panose="020B0400000000000000" pitchFamily="50" charset="-128"/>
                <a:ea typeface="游ゴシック" panose="020B0400000000000000" pitchFamily="50" charset="-128"/>
              </a:rPr>
              <a:t>確実に得点できるロボット</a:t>
            </a:r>
            <a:r>
              <a:rPr lang="ja-JP" altLang="en-US" sz="800" dirty="0">
                <a:latin typeface="游ゴシック" panose="020B0400000000000000" pitchFamily="50" charset="-128"/>
                <a:ea typeface="游ゴシック" panose="020B0400000000000000" pitchFamily="50" charset="-128"/>
              </a:rPr>
              <a:t>」としての性能を確立しました。駆動系には</a:t>
            </a:r>
            <a:r>
              <a:rPr lang="en-US" altLang="ja-JP" sz="800" b="1" dirty="0">
                <a:latin typeface="游ゴシック" panose="020B0400000000000000" pitchFamily="50" charset="-128"/>
                <a:ea typeface="游ゴシック" panose="020B0400000000000000" pitchFamily="50" charset="-128"/>
              </a:rPr>
              <a:t>DIGILENT IG22 1/19</a:t>
            </a:r>
            <a:r>
              <a:rPr lang="ja-JP" altLang="en-US" sz="800" b="1" dirty="0">
                <a:latin typeface="游ゴシック" panose="020B0400000000000000" pitchFamily="50" charset="-128"/>
                <a:ea typeface="游ゴシック" panose="020B0400000000000000" pitchFamily="50" charset="-128"/>
              </a:rPr>
              <a:t>モーター</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制御性・パワー・コスト</a:t>
            </a:r>
            <a:r>
              <a:rPr lang="ja-JP" altLang="en-US" sz="800" dirty="0">
                <a:latin typeface="游ゴシック" panose="020B0400000000000000" pitchFamily="50" charset="-128"/>
                <a:ea typeface="游ゴシック" panose="020B0400000000000000" pitchFamily="50" charset="-128"/>
              </a:rPr>
              <a:t>のバランスを最適化。さらに、</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層構造から進化した</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層オムニホイール</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高精度な回転性能とスムーズな移動</a:t>
            </a:r>
            <a:r>
              <a:rPr lang="ja-JP" altLang="en-US" sz="800" dirty="0">
                <a:latin typeface="游ゴシック" panose="020B0400000000000000" pitchFamily="50" charset="-128"/>
                <a:ea typeface="游ゴシック" panose="020B0400000000000000" pitchFamily="50" charset="-128"/>
              </a:rPr>
              <a:t>を両立。小さな旋回半径と滑らかな方向転換は、戦術的な動きを可能にする大きな武器となっています。試合中の</a:t>
            </a:r>
            <a:r>
              <a:rPr lang="ja-JP" altLang="en-US" sz="800" b="1" dirty="0">
                <a:latin typeface="游ゴシック" panose="020B0400000000000000" pitchFamily="50" charset="-128"/>
                <a:ea typeface="游ゴシック" panose="020B0400000000000000" pitchFamily="50" charset="-128"/>
              </a:rPr>
              <a:t>視認性と保守性</a:t>
            </a:r>
            <a:r>
              <a:rPr lang="ja-JP" altLang="en-US" sz="800" dirty="0">
                <a:latin typeface="游ゴシック" panose="020B0400000000000000" pitchFamily="50" charset="-128"/>
                <a:ea typeface="游ゴシック" panose="020B0400000000000000" pitchFamily="50" charset="-128"/>
              </a:rPr>
              <a:t>にもこだわりました。搭載された</a:t>
            </a:r>
            <a:r>
              <a:rPr lang="en-US" altLang="ja-JP" sz="800" b="1" dirty="0">
                <a:latin typeface="游ゴシック" panose="020B0400000000000000" pitchFamily="50" charset="-128"/>
                <a:ea typeface="游ゴシック" panose="020B0400000000000000" pitchFamily="50" charset="-128"/>
              </a:rPr>
              <a:t>LCD</a:t>
            </a:r>
            <a:r>
              <a:rPr lang="ja-JP" altLang="en-US" sz="800" b="1" dirty="0">
                <a:latin typeface="游ゴシック" panose="020B0400000000000000" pitchFamily="50" charset="-128"/>
                <a:ea typeface="游ゴシック" panose="020B0400000000000000" pitchFamily="50" charset="-128"/>
              </a:rPr>
              <a:t>モニター</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センサーデータをリアルタイムで表示</a:t>
            </a:r>
            <a:r>
              <a:rPr lang="ja-JP" altLang="en-US" sz="800" dirty="0">
                <a:latin typeface="游ゴシック" panose="020B0400000000000000" pitchFamily="50" charset="-128"/>
                <a:ea typeface="游ゴシック" panose="020B0400000000000000" pitchFamily="50" charset="-128"/>
              </a:rPr>
              <a:t>可能となり、現場での迅速なトラブル対応や戦術修正をサポート。</a:t>
            </a:r>
            <a:r>
              <a:rPr lang="en-US" altLang="ja-JP" sz="800" dirty="0">
                <a:latin typeface="游ゴシック" panose="020B0400000000000000" pitchFamily="50" charset="-128"/>
                <a:ea typeface="游ゴシック" panose="020B0400000000000000" pitchFamily="50" charset="-128"/>
              </a:rPr>
              <a:t>PC</a:t>
            </a:r>
            <a:r>
              <a:rPr lang="ja-JP" altLang="en-US" sz="800" dirty="0">
                <a:latin typeface="游ゴシック" panose="020B0400000000000000" pitchFamily="50" charset="-128"/>
                <a:ea typeface="游ゴシック" panose="020B0400000000000000" pitchFamily="50" charset="-128"/>
              </a:rPr>
              <a:t>接続の手間を省き、</a:t>
            </a:r>
            <a:r>
              <a:rPr lang="ja-JP" altLang="en-US" sz="800" b="1" dirty="0">
                <a:latin typeface="游ゴシック" panose="020B0400000000000000" pitchFamily="50" charset="-128"/>
                <a:ea typeface="游ゴシック" panose="020B0400000000000000" pitchFamily="50" charset="-128"/>
              </a:rPr>
              <a:t>現場対応力を大幅に向上</a:t>
            </a:r>
            <a:r>
              <a:rPr lang="ja-JP" altLang="en-US" sz="800" dirty="0">
                <a:latin typeface="游ゴシック" panose="020B0400000000000000" pitchFamily="50" charset="-128"/>
                <a:ea typeface="游ゴシック" panose="020B0400000000000000" pitchFamily="50" charset="-128"/>
              </a:rPr>
              <a:t>させています。制御基板には</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高速な通信と豊富な</a:t>
            </a:r>
            <a:r>
              <a:rPr lang="en-US" altLang="ja-JP" sz="800" b="1" dirty="0">
                <a:latin typeface="游ゴシック" panose="020B0400000000000000" pitchFamily="50" charset="-128"/>
                <a:ea typeface="游ゴシック" panose="020B0400000000000000" pitchFamily="50" charset="-128"/>
              </a:rPr>
              <a:t>I/O</a:t>
            </a:r>
            <a:r>
              <a:rPr lang="ja-JP" altLang="en-US" sz="800" b="1" dirty="0">
                <a:latin typeface="游ゴシック" panose="020B0400000000000000" pitchFamily="50" charset="-128"/>
                <a:ea typeface="游ゴシック" panose="020B0400000000000000" pitchFamily="50" charset="-128"/>
              </a:rPr>
              <a:t>拡張性</a:t>
            </a:r>
            <a:r>
              <a:rPr lang="ja-JP" altLang="en-US" sz="800" dirty="0">
                <a:latin typeface="游ゴシック" panose="020B0400000000000000" pitchFamily="50" charset="-128"/>
                <a:ea typeface="游ゴシック" panose="020B0400000000000000" pitchFamily="50" charset="-128"/>
              </a:rPr>
              <a:t>を確保。加えて、</a:t>
            </a:r>
            <a:r>
              <a:rPr lang="ja-JP" altLang="en-US" sz="800" b="1" dirty="0">
                <a:latin typeface="游ゴシック" panose="020B0400000000000000" pitchFamily="50" charset="-128"/>
                <a:ea typeface="游ゴシック" panose="020B0400000000000000" pitchFamily="50" charset="-128"/>
              </a:rPr>
              <a:t>フラットケーブル・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・ノイズ抑制を意識した配線設計</a:t>
            </a:r>
            <a:r>
              <a:rPr lang="ja-JP" altLang="en-US" sz="800" dirty="0">
                <a:latin typeface="游ゴシック" panose="020B0400000000000000" pitchFamily="50" charset="-128"/>
                <a:ea typeface="游ゴシック" panose="020B0400000000000000" pitchFamily="50" charset="-128"/>
              </a:rPr>
              <a:t>など、実戦における整備性と安定性も重視しています。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831" name="グループ化 2830">
            <a:extLst>
              <a:ext uri="{FF2B5EF4-FFF2-40B4-BE49-F238E27FC236}">
                <a16:creationId xmlns:a16="http://schemas.microsoft.com/office/drawing/2014/main" id="{6DE24BB3-5B13-1470-E51C-EAF3525F57D5}"/>
              </a:ext>
            </a:extLst>
          </p:cNvPr>
          <p:cNvGrpSpPr/>
          <p:nvPr/>
        </p:nvGrpSpPr>
        <p:grpSpPr>
          <a:xfrm>
            <a:off x="691057" y="8911288"/>
            <a:ext cx="4813637" cy="5314194"/>
            <a:chOff x="12027744" y="4070625"/>
            <a:chExt cx="4491467" cy="5043391"/>
          </a:xfrm>
        </p:grpSpPr>
        <p:pic>
          <p:nvPicPr>
            <p:cNvPr id="2832" name="Picture 2">
              <a:extLst>
                <a:ext uri="{FF2B5EF4-FFF2-40B4-BE49-F238E27FC236}">
                  <a16:creationId xmlns:a16="http://schemas.microsoft.com/office/drawing/2014/main" id="{CBCF02E6-4A89-5712-1BCC-19CC9A8142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2" t="2050" r="13202" b="8549"/>
            <a:stretch/>
          </p:blipFill>
          <p:spPr bwMode="auto">
            <a:xfrm>
              <a:off x="12043338" y="4070625"/>
              <a:ext cx="4220538" cy="5043391"/>
            </a:xfrm>
            <a:prstGeom prst="rect">
              <a:avLst/>
            </a:prstGeom>
            <a:noFill/>
            <a:extLst>
              <a:ext uri="{909E8E84-426E-40DD-AFC4-6F175D3DCCD1}">
                <a14:hiddenFill xmlns:a14="http://schemas.microsoft.com/office/drawing/2010/main">
                  <a:solidFill>
                    <a:srgbClr val="FFFFFF"/>
                  </a:solidFill>
                </a14:hiddenFill>
              </a:ext>
            </a:extLst>
          </p:spPr>
        </p:pic>
        <p:grpSp>
          <p:nvGrpSpPr>
            <p:cNvPr id="2833" name="グループ化 2832">
              <a:extLst>
                <a:ext uri="{FF2B5EF4-FFF2-40B4-BE49-F238E27FC236}">
                  <a16:creationId xmlns:a16="http://schemas.microsoft.com/office/drawing/2014/main" id="{80AFF2E3-A08C-D5AE-8789-B4D503151737}"/>
                </a:ext>
              </a:extLst>
            </p:cNvPr>
            <p:cNvGrpSpPr/>
            <p:nvPr/>
          </p:nvGrpSpPr>
          <p:grpSpPr>
            <a:xfrm>
              <a:off x="13245283" y="4527549"/>
              <a:ext cx="989885" cy="452233"/>
              <a:chOff x="13245283" y="4727701"/>
              <a:chExt cx="989885" cy="452233"/>
            </a:xfrm>
          </p:grpSpPr>
          <p:cxnSp>
            <p:nvCxnSpPr>
              <p:cNvPr id="133" name="直線コネクタ 132">
                <a:extLst>
                  <a:ext uri="{FF2B5EF4-FFF2-40B4-BE49-F238E27FC236}">
                    <a16:creationId xmlns:a16="http://schemas.microsoft.com/office/drawing/2014/main" id="{987DAAFE-5B79-AFD0-77DD-1EC08D333A07}"/>
                  </a:ext>
                </a:extLst>
              </p:cNvPr>
              <p:cNvCxnSpPr>
                <a:cxnSpLocks/>
              </p:cNvCxnSpPr>
              <p:nvPr/>
            </p:nvCxnSpPr>
            <p:spPr>
              <a:xfrm>
                <a:off x="13392457" y="4889333"/>
                <a:ext cx="842711" cy="29060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34" name="楕円 133">
                <a:extLst>
                  <a:ext uri="{FF2B5EF4-FFF2-40B4-BE49-F238E27FC236}">
                    <a16:creationId xmlns:a16="http://schemas.microsoft.com/office/drawing/2014/main" id="{9C851B44-9BF5-5A99-6D4E-0F11DB3E0B28}"/>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2834" name="グループ化 2833">
              <a:extLst>
                <a:ext uri="{FF2B5EF4-FFF2-40B4-BE49-F238E27FC236}">
                  <a16:creationId xmlns:a16="http://schemas.microsoft.com/office/drawing/2014/main" id="{2CE2A206-2220-8DAB-9A71-3EE9E9A84615}"/>
                </a:ext>
              </a:extLst>
            </p:cNvPr>
            <p:cNvGrpSpPr/>
            <p:nvPr/>
          </p:nvGrpSpPr>
          <p:grpSpPr>
            <a:xfrm>
              <a:off x="14411526" y="5035121"/>
              <a:ext cx="778696" cy="622267"/>
              <a:chOff x="12753269" y="4812048"/>
              <a:chExt cx="778696" cy="622267"/>
            </a:xfrm>
          </p:grpSpPr>
          <p:cxnSp>
            <p:nvCxnSpPr>
              <p:cNvPr id="131" name="直線コネクタ 130">
                <a:extLst>
                  <a:ext uri="{FF2B5EF4-FFF2-40B4-BE49-F238E27FC236}">
                    <a16:creationId xmlns:a16="http://schemas.microsoft.com/office/drawing/2014/main" id="{02A32160-1FFA-1667-6CC5-E3ADFBB7733C}"/>
                  </a:ext>
                </a:extLst>
              </p:cNvPr>
              <p:cNvCxnSpPr>
                <a:cxnSpLocks/>
              </p:cNvCxnSpPr>
              <p:nvPr/>
            </p:nvCxnSpPr>
            <p:spPr>
              <a:xfrm flipH="1">
                <a:off x="12753269" y="4981575"/>
                <a:ext cx="648332" cy="45274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32" name="楕円 131">
                <a:extLst>
                  <a:ext uri="{FF2B5EF4-FFF2-40B4-BE49-F238E27FC236}">
                    <a16:creationId xmlns:a16="http://schemas.microsoft.com/office/drawing/2014/main" id="{911BAD1F-1716-3537-3F71-701AA583C619}"/>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835" name="グループ化 2834">
              <a:extLst>
                <a:ext uri="{FF2B5EF4-FFF2-40B4-BE49-F238E27FC236}">
                  <a16:creationId xmlns:a16="http://schemas.microsoft.com/office/drawing/2014/main" id="{23E1CE6D-D356-3267-3241-B764C3A00E6E}"/>
                </a:ext>
              </a:extLst>
            </p:cNvPr>
            <p:cNvGrpSpPr/>
            <p:nvPr/>
          </p:nvGrpSpPr>
          <p:grpSpPr>
            <a:xfrm>
              <a:off x="12105183" y="7204637"/>
              <a:ext cx="1072860" cy="1026690"/>
              <a:chOff x="12164757" y="7404789"/>
              <a:chExt cx="1072860" cy="1026690"/>
            </a:xfrm>
          </p:grpSpPr>
          <p:cxnSp>
            <p:nvCxnSpPr>
              <p:cNvPr id="128" name="直線コネクタ 127">
                <a:extLst>
                  <a:ext uri="{FF2B5EF4-FFF2-40B4-BE49-F238E27FC236}">
                    <a16:creationId xmlns:a16="http://schemas.microsoft.com/office/drawing/2014/main" id="{E03A35E4-D670-388A-30CE-740E56FCD728}"/>
                  </a:ext>
                </a:extLst>
              </p:cNvPr>
              <p:cNvCxnSpPr>
                <a:cxnSpLocks/>
                <a:stCxn id="130" idx="5"/>
              </p:cNvCxnSpPr>
              <p:nvPr/>
            </p:nvCxnSpPr>
            <p:spPr>
              <a:xfrm>
                <a:off x="12415999" y="7656031"/>
                <a:ext cx="182723" cy="3513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29" name="直線コネクタ 128">
                <a:extLst>
                  <a:ext uri="{FF2B5EF4-FFF2-40B4-BE49-F238E27FC236}">
                    <a16:creationId xmlns:a16="http://schemas.microsoft.com/office/drawing/2014/main" id="{70C0ED00-0783-206B-C5EF-7380B8B93636}"/>
                  </a:ext>
                </a:extLst>
              </p:cNvPr>
              <p:cNvCxnSpPr>
                <a:cxnSpLocks/>
                <a:stCxn id="130" idx="5"/>
              </p:cNvCxnSpPr>
              <p:nvPr/>
            </p:nvCxnSpPr>
            <p:spPr>
              <a:xfrm>
                <a:off x="12415999" y="7656031"/>
                <a:ext cx="821618" cy="77544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30" name="楕円 129">
                <a:extLst>
                  <a:ext uri="{FF2B5EF4-FFF2-40B4-BE49-F238E27FC236}">
                    <a16:creationId xmlns:a16="http://schemas.microsoft.com/office/drawing/2014/main" id="{3E52878B-C407-A95F-270E-DEF5B03FCAA3}"/>
                  </a:ext>
                </a:extLst>
              </p:cNvPr>
              <p:cNvSpPr/>
              <p:nvPr/>
            </p:nvSpPr>
            <p:spPr>
              <a:xfrm>
                <a:off x="12164757" y="740478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grpSp>
        <p:grpSp>
          <p:nvGrpSpPr>
            <p:cNvPr id="2836" name="グループ化 2835">
              <a:extLst>
                <a:ext uri="{FF2B5EF4-FFF2-40B4-BE49-F238E27FC236}">
                  <a16:creationId xmlns:a16="http://schemas.microsoft.com/office/drawing/2014/main" id="{AEE16642-E567-2FC5-5C75-8DA1D3C3C776}"/>
                </a:ext>
              </a:extLst>
            </p:cNvPr>
            <p:cNvGrpSpPr/>
            <p:nvPr/>
          </p:nvGrpSpPr>
          <p:grpSpPr>
            <a:xfrm>
              <a:off x="14464526" y="5586623"/>
              <a:ext cx="1132396" cy="1317616"/>
              <a:chOff x="14464526" y="5786775"/>
              <a:chExt cx="1132396" cy="1317616"/>
            </a:xfrm>
          </p:grpSpPr>
          <p:cxnSp>
            <p:nvCxnSpPr>
              <p:cNvPr id="2878" name="直線コネクタ 2877">
                <a:extLst>
                  <a:ext uri="{FF2B5EF4-FFF2-40B4-BE49-F238E27FC236}">
                    <a16:creationId xmlns:a16="http://schemas.microsoft.com/office/drawing/2014/main" id="{ABB93F6B-6002-C8C8-296B-355454CCB081}"/>
                  </a:ext>
                </a:extLst>
              </p:cNvPr>
              <p:cNvCxnSpPr>
                <a:cxnSpLocks/>
              </p:cNvCxnSpPr>
              <p:nvPr/>
            </p:nvCxnSpPr>
            <p:spPr>
              <a:xfrm flipH="1">
                <a:off x="14464526" y="5954052"/>
                <a:ext cx="985222" cy="115033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9" name="楕円 2878">
                <a:extLst>
                  <a:ext uri="{FF2B5EF4-FFF2-40B4-BE49-F238E27FC236}">
                    <a16:creationId xmlns:a16="http://schemas.microsoft.com/office/drawing/2014/main" id="{AD9229B5-A61C-3779-D955-6000931E9267}"/>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grpSp>
        <p:grpSp>
          <p:nvGrpSpPr>
            <p:cNvPr id="2837" name="グループ化 2836">
              <a:extLst>
                <a:ext uri="{FF2B5EF4-FFF2-40B4-BE49-F238E27FC236}">
                  <a16:creationId xmlns:a16="http://schemas.microsoft.com/office/drawing/2014/main" id="{979980D2-4343-D476-8386-5B4E42DA0B16}"/>
                </a:ext>
              </a:extLst>
            </p:cNvPr>
            <p:cNvGrpSpPr/>
            <p:nvPr/>
          </p:nvGrpSpPr>
          <p:grpSpPr>
            <a:xfrm>
              <a:off x="14679964" y="8493041"/>
              <a:ext cx="1721008" cy="337518"/>
              <a:chOff x="14679964" y="8693193"/>
              <a:chExt cx="1721008" cy="337518"/>
            </a:xfrm>
          </p:grpSpPr>
          <p:cxnSp>
            <p:nvCxnSpPr>
              <p:cNvPr id="2875" name="直線コネクタ 2874">
                <a:extLst>
                  <a:ext uri="{FF2B5EF4-FFF2-40B4-BE49-F238E27FC236}">
                    <a16:creationId xmlns:a16="http://schemas.microsoft.com/office/drawing/2014/main" id="{13F4899C-F3AC-F9C3-AC12-52EE49EBB274}"/>
                  </a:ext>
                </a:extLst>
              </p:cNvPr>
              <p:cNvCxnSpPr>
                <a:cxnSpLocks/>
              </p:cNvCxnSpPr>
              <p:nvPr/>
            </p:nvCxnSpPr>
            <p:spPr>
              <a:xfrm flipH="1">
                <a:off x="15441305" y="8798365"/>
                <a:ext cx="811935" cy="23234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876" name="直線コネクタ 2875">
                <a:extLst>
                  <a:ext uri="{FF2B5EF4-FFF2-40B4-BE49-F238E27FC236}">
                    <a16:creationId xmlns:a16="http://schemas.microsoft.com/office/drawing/2014/main" id="{FA59111D-D1C5-BE75-52F3-C9817E7C6DE7}"/>
                  </a:ext>
                </a:extLst>
              </p:cNvPr>
              <p:cNvCxnSpPr>
                <a:cxnSpLocks/>
              </p:cNvCxnSpPr>
              <p:nvPr/>
            </p:nvCxnSpPr>
            <p:spPr>
              <a:xfrm flipH="1">
                <a:off x="14679964" y="8798365"/>
                <a:ext cx="1573276" cy="5936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7" name="楕円 2876">
                <a:extLst>
                  <a:ext uri="{FF2B5EF4-FFF2-40B4-BE49-F238E27FC236}">
                    <a16:creationId xmlns:a16="http://schemas.microsoft.com/office/drawing/2014/main" id="{825EBAF2-2D44-769D-EC57-5E031CC1562D}"/>
                  </a:ext>
                </a:extLst>
              </p:cNvPr>
              <p:cNvSpPr/>
              <p:nvPr/>
            </p:nvSpPr>
            <p:spPr>
              <a:xfrm>
                <a:off x="16106624" y="86931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grpSp>
        <p:grpSp>
          <p:nvGrpSpPr>
            <p:cNvPr id="2838" name="グループ化 2837">
              <a:extLst>
                <a:ext uri="{FF2B5EF4-FFF2-40B4-BE49-F238E27FC236}">
                  <a16:creationId xmlns:a16="http://schemas.microsoft.com/office/drawing/2014/main" id="{6B8391A5-7AD1-30C8-8BE9-13AEA94819FB}"/>
                </a:ext>
              </a:extLst>
            </p:cNvPr>
            <p:cNvGrpSpPr/>
            <p:nvPr/>
          </p:nvGrpSpPr>
          <p:grpSpPr>
            <a:xfrm>
              <a:off x="15042971" y="5944147"/>
              <a:ext cx="872792" cy="1065264"/>
              <a:chOff x="14724130" y="5786775"/>
              <a:chExt cx="872792" cy="1065264"/>
            </a:xfrm>
          </p:grpSpPr>
          <p:cxnSp>
            <p:nvCxnSpPr>
              <p:cNvPr id="2873" name="直線コネクタ 2872">
                <a:extLst>
                  <a:ext uri="{FF2B5EF4-FFF2-40B4-BE49-F238E27FC236}">
                    <a16:creationId xmlns:a16="http://schemas.microsoft.com/office/drawing/2014/main" id="{70CCCE45-C58A-1B98-1E77-7027C3CE545F}"/>
                  </a:ext>
                </a:extLst>
              </p:cNvPr>
              <p:cNvCxnSpPr>
                <a:cxnSpLocks/>
              </p:cNvCxnSpPr>
              <p:nvPr/>
            </p:nvCxnSpPr>
            <p:spPr>
              <a:xfrm flipH="1">
                <a:off x="14724130" y="5954052"/>
                <a:ext cx="725618" cy="89798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4" name="楕円 2873">
                <a:extLst>
                  <a:ext uri="{FF2B5EF4-FFF2-40B4-BE49-F238E27FC236}">
                    <a16:creationId xmlns:a16="http://schemas.microsoft.com/office/drawing/2014/main" id="{37F03F51-F7B5-0C55-5CE4-38A6890BD7ED}"/>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2839" name="グループ化 2838">
              <a:extLst>
                <a:ext uri="{FF2B5EF4-FFF2-40B4-BE49-F238E27FC236}">
                  <a16:creationId xmlns:a16="http://schemas.microsoft.com/office/drawing/2014/main" id="{98A342F9-173E-EACB-CA03-74955FFB6AEF}"/>
                </a:ext>
              </a:extLst>
            </p:cNvPr>
            <p:cNvGrpSpPr/>
            <p:nvPr/>
          </p:nvGrpSpPr>
          <p:grpSpPr>
            <a:xfrm>
              <a:off x="12484209" y="5698944"/>
              <a:ext cx="1047756" cy="1690194"/>
              <a:chOff x="15110729" y="5732093"/>
              <a:chExt cx="1047756" cy="1690194"/>
            </a:xfrm>
          </p:grpSpPr>
          <p:cxnSp>
            <p:nvCxnSpPr>
              <p:cNvPr id="2871" name="直線コネクタ 2870">
                <a:extLst>
                  <a:ext uri="{FF2B5EF4-FFF2-40B4-BE49-F238E27FC236}">
                    <a16:creationId xmlns:a16="http://schemas.microsoft.com/office/drawing/2014/main" id="{24BCC98A-EB35-0185-CB2C-32D39DF4E943}"/>
                  </a:ext>
                </a:extLst>
              </p:cNvPr>
              <p:cNvCxnSpPr>
                <a:cxnSpLocks/>
              </p:cNvCxnSpPr>
              <p:nvPr/>
            </p:nvCxnSpPr>
            <p:spPr>
              <a:xfrm>
                <a:off x="15277835" y="5897896"/>
                <a:ext cx="880650" cy="15243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2" name="楕円 2871">
                <a:extLst>
                  <a:ext uri="{FF2B5EF4-FFF2-40B4-BE49-F238E27FC236}">
                    <a16:creationId xmlns:a16="http://schemas.microsoft.com/office/drawing/2014/main" id="{64FC7322-B5F8-1E0C-3B54-9861DB4DCF06}"/>
                  </a:ext>
                </a:extLst>
              </p:cNvPr>
              <p:cNvSpPr/>
              <p:nvPr/>
            </p:nvSpPr>
            <p:spPr>
              <a:xfrm>
                <a:off x="15110729" y="57320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2840" name="グループ化 2839">
              <a:extLst>
                <a:ext uri="{FF2B5EF4-FFF2-40B4-BE49-F238E27FC236}">
                  <a16:creationId xmlns:a16="http://schemas.microsoft.com/office/drawing/2014/main" id="{335F9E46-7200-2384-4922-4D286F551309}"/>
                </a:ext>
              </a:extLst>
            </p:cNvPr>
            <p:cNvGrpSpPr/>
            <p:nvPr/>
          </p:nvGrpSpPr>
          <p:grpSpPr>
            <a:xfrm>
              <a:off x="14345621" y="6324787"/>
              <a:ext cx="1974875" cy="1405230"/>
              <a:chOff x="14345621" y="6524939"/>
              <a:chExt cx="1974875" cy="1405230"/>
            </a:xfrm>
          </p:grpSpPr>
          <p:cxnSp>
            <p:nvCxnSpPr>
              <p:cNvPr id="2868" name="直線コネクタ 2867">
                <a:extLst>
                  <a:ext uri="{FF2B5EF4-FFF2-40B4-BE49-F238E27FC236}">
                    <a16:creationId xmlns:a16="http://schemas.microsoft.com/office/drawing/2014/main" id="{B562ACF5-33DC-5E66-B261-29994734E376}"/>
                  </a:ext>
                </a:extLst>
              </p:cNvPr>
              <p:cNvCxnSpPr>
                <a:cxnSpLocks/>
              </p:cNvCxnSpPr>
              <p:nvPr/>
            </p:nvCxnSpPr>
            <p:spPr>
              <a:xfrm flipH="1">
                <a:off x="15337149" y="6692216"/>
                <a:ext cx="836173" cy="82682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869" name="直線コネクタ 2868">
                <a:extLst>
                  <a:ext uri="{FF2B5EF4-FFF2-40B4-BE49-F238E27FC236}">
                    <a16:creationId xmlns:a16="http://schemas.microsoft.com/office/drawing/2014/main" id="{E26659E7-6F8C-49B1-9BEE-3953C8524608}"/>
                  </a:ext>
                </a:extLst>
              </p:cNvPr>
              <p:cNvCxnSpPr>
                <a:cxnSpLocks/>
              </p:cNvCxnSpPr>
              <p:nvPr/>
            </p:nvCxnSpPr>
            <p:spPr>
              <a:xfrm flipH="1">
                <a:off x="14345621" y="6684662"/>
                <a:ext cx="1825135" cy="124550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0" name="楕円 2869">
                <a:extLst>
                  <a:ext uri="{FF2B5EF4-FFF2-40B4-BE49-F238E27FC236}">
                    <a16:creationId xmlns:a16="http://schemas.microsoft.com/office/drawing/2014/main" id="{503866DD-356C-A040-553B-FE75641D94D0}"/>
                  </a:ext>
                </a:extLst>
              </p:cNvPr>
              <p:cNvSpPr/>
              <p:nvPr/>
            </p:nvSpPr>
            <p:spPr>
              <a:xfrm>
                <a:off x="16026148" y="652493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2841" name="グループ化 2840">
              <a:extLst>
                <a:ext uri="{FF2B5EF4-FFF2-40B4-BE49-F238E27FC236}">
                  <a16:creationId xmlns:a16="http://schemas.microsoft.com/office/drawing/2014/main" id="{1103965D-E1C5-3588-6548-AC50B7C87C2B}"/>
                </a:ext>
              </a:extLst>
            </p:cNvPr>
            <p:cNvGrpSpPr/>
            <p:nvPr/>
          </p:nvGrpSpPr>
          <p:grpSpPr>
            <a:xfrm>
              <a:off x="12175040" y="6390168"/>
              <a:ext cx="1125641" cy="1282847"/>
              <a:chOff x="13329658" y="4862842"/>
              <a:chExt cx="1125641" cy="1282847"/>
            </a:xfrm>
          </p:grpSpPr>
          <p:cxnSp>
            <p:nvCxnSpPr>
              <p:cNvPr id="2866" name="直線コネクタ 2865">
                <a:extLst>
                  <a:ext uri="{FF2B5EF4-FFF2-40B4-BE49-F238E27FC236}">
                    <a16:creationId xmlns:a16="http://schemas.microsoft.com/office/drawing/2014/main" id="{27F7C6F8-6C19-9F57-DEEB-2C142361F124}"/>
                  </a:ext>
                </a:extLst>
              </p:cNvPr>
              <p:cNvCxnSpPr>
                <a:cxnSpLocks/>
              </p:cNvCxnSpPr>
              <p:nvPr/>
            </p:nvCxnSpPr>
            <p:spPr>
              <a:xfrm>
                <a:off x="13471865" y="4996985"/>
                <a:ext cx="983434" cy="11487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67" name="楕円 2866">
                <a:extLst>
                  <a:ext uri="{FF2B5EF4-FFF2-40B4-BE49-F238E27FC236}">
                    <a16:creationId xmlns:a16="http://schemas.microsoft.com/office/drawing/2014/main" id="{98B8C40D-F744-BDB1-7242-58E2D7FAB834}"/>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grpSp>
          <p:nvGrpSpPr>
            <p:cNvPr id="2842" name="グループ化 2841">
              <a:extLst>
                <a:ext uri="{FF2B5EF4-FFF2-40B4-BE49-F238E27FC236}">
                  <a16:creationId xmlns:a16="http://schemas.microsoft.com/office/drawing/2014/main" id="{AC011AE6-90A8-E573-BF49-4E5B8C281991}"/>
                </a:ext>
              </a:extLst>
            </p:cNvPr>
            <p:cNvGrpSpPr/>
            <p:nvPr/>
          </p:nvGrpSpPr>
          <p:grpSpPr>
            <a:xfrm>
              <a:off x="12427832" y="7464486"/>
              <a:ext cx="2406076" cy="1393490"/>
              <a:chOff x="12427832" y="7664638"/>
              <a:chExt cx="2406076" cy="1393490"/>
            </a:xfrm>
          </p:grpSpPr>
          <p:cxnSp>
            <p:nvCxnSpPr>
              <p:cNvPr id="2853" name="直線コネクタ 2852">
                <a:extLst>
                  <a:ext uri="{FF2B5EF4-FFF2-40B4-BE49-F238E27FC236}">
                    <a16:creationId xmlns:a16="http://schemas.microsoft.com/office/drawing/2014/main" id="{6A79860D-7C9B-BC30-1677-FF36F8FB4AE4}"/>
                  </a:ext>
                </a:extLst>
              </p:cNvPr>
              <p:cNvCxnSpPr>
                <a:cxnSpLocks/>
              </p:cNvCxnSpPr>
              <p:nvPr/>
            </p:nvCxnSpPr>
            <p:spPr>
              <a:xfrm flipV="1">
                <a:off x="12570039" y="7664638"/>
                <a:ext cx="1210630" cy="12332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861" name="直線コネクタ 2860">
                <a:extLst>
                  <a:ext uri="{FF2B5EF4-FFF2-40B4-BE49-F238E27FC236}">
                    <a16:creationId xmlns:a16="http://schemas.microsoft.com/office/drawing/2014/main" id="{18F2FE22-B96C-CD95-73F0-3D4CF6726CA9}"/>
                  </a:ext>
                </a:extLst>
              </p:cNvPr>
              <p:cNvCxnSpPr>
                <a:cxnSpLocks/>
              </p:cNvCxnSpPr>
              <p:nvPr/>
            </p:nvCxnSpPr>
            <p:spPr>
              <a:xfrm flipV="1">
                <a:off x="12591453" y="8565175"/>
                <a:ext cx="2242455" cy="35650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62" name="楕円 2861">
                <a:extLst>
                  <a:ext uri="{FF2B5EF4-FFF2-40B4-BE49-F238E27FC236}">
                    <a16:creationId xmlns:a16="http://schemas.microsoft.com/office/drawing/2014/main" id="{C26C91EC-7B96-5343-AB76-362A17C75871}"/>
                  </a:ext>
                </a:extLst>
              </p:cNvPr>
              <p:cNvSpPr/>
              <p:nvPr/>
            </p:nvSpPr>
            <p:spPr>
              <a:xfrm>
                <a:off x="12427832" y="876378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grpSp>
          <p:nvGrpSpPr>
            <p:cNvPr id="2843" name="グループ化 2842">
              <a:extLst>
                <a:ext uri="{FF2B5EF4-FFF2-40B4-BE49-F238E27FC236}">
                  <a16:creationId xmlns:a16="http://schemas.microsoft.com/office/drawing/2014/main" id="{5B8F612E-0485-BA5E-F5A3-9AAAD5B3D130}"/>
                </a:ext>
              </a:extLst>
            </p:cNvPr>
            <p:cNvGrpSpPr/>
            <p:nvPr/>
          </p:nvGrpSpPr>
          <p:grpSpPr>
            <a:xfrm>
              <a:off x="15302574" y="7002929"/>
              <a:ext cx="1216637" cy="760770"/>
              <a:chOff x="12315328" y="4812048"/>
              <a:chExt cx="1216637" cy="760770"/>
            </a:xfrm>
          </p:grpSpPr>
          <p:cxnSp>
            <p:nvCxnSpPr>
              <p:cNvPr id="2848" name="直線コネクタ 2847">
                <a:extLst>
                  <a:ext uri="{FF2B5EF4-FFF2-40B4-BE49-F238E27FC236}">
                    <a16:creationId xmlns:a16="http://schemas.microsoft.com/office/drawing/2014/main" id="{9649DF59-DB3F-E2E9-E620-03A3928B0F13}"/>
                  </a:ext>
                </a:extLst>
              </p:cNvPr>
              <p:cNvCxnSpPr>
                <a:cxnSpLocks/>
              </p:cNvCxnSpPr>
              <p:nvPr/>
            </p:nvCxnSpPr>
            <p:spPr>
              <a:xfrm flipH="1">
                <a:off x="12315328" y="4981575"/>
                <a:ext cx="1086273" cy="59124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49" name="楕円 2848">
                <a:extLst>
                  <a:ext uri="{FF2B5EF4-FFF2-40B4-BE49-F238E27FC236}">
                    <a16:creationId xmlns:a16="http://schemas.microsoft.com/office/drawing/2014/main" id="{25802CEA-D7CD-326E-56DD-4C26341B7F94}"/>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a:t>
                </a:r>
                <a:endParaRPr kumimoji="1" lang="ja-JP" altLang="en-US" b="1" dirty="0"/>
              </a:p>
            </p:txBody>
          </p:sp>
        </p:grpSp>
        <p:grpSp>
          <p:nvGrpSpPr>
            <p:cNvPr id="2844" name="グループ化 2843">
              <a:extLst>
                <a:ext uri="{FF2B5EF4-FFF2-40B4-BE49-F238E27FC236}">
                  <a16:creationId xmlns:a16="http://schemas.microsoft.com/office/drawing/2014/main" id="{141D955A-D34C-26BC-8CF1-2ED18F2CCD82}"/>
                </a:ext>
              </a:extLst>
            </p:cNvPr>
            <p:cNvGrpSpPr/>
            <p:nvPr/>
          </p:nvGrpSpPr>
          <p:grpSpPr>
            <a:xfrm>
              <a:off x="12899464" y="5099674"/>
              <a:ext cx="605244" cy="1895818"/>
              <a:chOff x="13237617" y="4812048"/>
              <a:chExt cx="605244" cy="1895818"/>
            </a:xfrm>
          </p:grpSpPr>
          <p:cxnSp>
            <p:nvCxnSpPr>
              <p:cNvPr id="2846" name="直線コネクタ 2845">
                <a:extLst>
                  <a:ext uri="{FF2B5EF4-FFF2-40B4-BE49-F238E27FC236}">
                    <a16:creationId xmlns:a16="http://schemas.microsoft.com/office/drawing/2014/main" id="{2F52788B-5E7D-D47C-410F-CD9E4DCC54D2}"/>
                  </a:ext>
                </a:extLst>
              </p:cNvPr>
              <p:cNvCxnSpPr>
                <a:cxnSpLocks/>
              </p:cNvCxnSpPr>
              <p:nvPr/>
            </p:nvCxnSpPr>
            <p:spPr>
              <a:xfrm>
                <a:off x="13401601" y="4981575"/>
                <a:ext cx="441260" cy="17262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47" name="楕円 2846">
                <a:extLst>
                  <a:ext uri="{FF2B5EF4-FFF2-40B4-BE49-F238E27FC236}">
                    <a16:creationId xmlns:a16="http://schemas.microsoft.com/office/drawing/2014/main" id="{C9091AEC-FA23-D85A-0784-ADEC55788A57}"/>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B</a:t>
                </a:r>
                <a:endParaRPr kumimoji="1" lang="ja-JP" altLang="en-US" b="1" dirty="0"/>
              </a:p>
            </p:txBody>
          </p:sp>
        </p:grpSp>
        <p:sp>
          <p:nvSpPr>
            <p:cNvPr id="2845" name="テキスト ボックス 2844">
              <a:extLst>
                <a:ext uri="{FF2B5EF4-FFF2-40B4-BE49-F238E27FC236}">
                  <a16:creationId xmlns:a16="http://schemas.microsoft.com/office/drawing/2014/main" id="{F72AA6F1-CF37-3D99-2CF0-8EEABDDDF6FC}"/>
                </a:ext>
              </a:extLst>
            </p:cNvPr>
            <p:cNvSpPr txBox="1"/>
            <p:nvPr/>
          </p:nvSpPr>
          <p:spPr>
            <a:xfrm>
              <a:off x="12027744" y="4246247"/>
              <a:ext cx="971672" cy="338554"/>
            </a:xfrm>
            <a:prstGeom prst="rect">
              <a:avLst/>
            </a:prstGeom>
            <a:noFill/>
          </p:spPr>
          <p:txBody>
            <a:bodyPr wrap="square" rtlCol="0">
              <a:spAutoFit/>
            </a:bodyPr>
            <a:lstStyle/>
            <a:p>
              <a:r>
                <a:rPr kumimoji="1" lang="en-US" altLang="ja-JP" sz="1600" b="1" dirty="0">
                  <a:latin typeface="Cascadia Code" panose="020B0609020000020004" pitchFamily="49" charset="0"/>
                  <a:ea typeface="Cascadia Code" panose="020B0609020000020004" pitchFamily="49" charset="0"/>
                  <a:cs typeface="Cascadia Code" panose="020B0609020000020004" pitchFamily="49" charset="0"/>
                </a:rPr>
                <a:t>Robo.1</a:t>
              </a:r>
              <a:endParaRPr kumimoji="1" lang="en-US" altLang="ja-JP" sz="1000" dirty="0">
                <a:latin typeface="+mj-ea"/>
                <a:ea typeface="+mj-ea"/>
                <a:cs typeface="Cascadia Code" panose="020B0609020000020004" pitchFamily="49" charset="0"/>
              </a:endParaRPr>
            </a:p>
          </p:txBody>
        </p:sp>
      </p:grpSp>
      <p:sp>
        <p:nvSpPr>
          <p:cNvPr id="208" name="正方形/長方形 207">
            <a:extLst>
              <a:ext uri="{FF2B5EF4-FFF2-40B4-BE49-F238E27FC236}">
                <a16:creationId xmlns:a16="http://schemas.microsoft.com/office/drawing/2014/main" id="{0BC38990-973D-BE10-8D77-B01A7C4DED89}"/>
              </a:ext>
            </a:extLst>
          </p:cNvPr>
          <p:cNvSpPr/>
          <p:nvPr/>
        </p:nvSpPr>
        <p:spPr>
          <a:xfrm rot="16200000">
            <a:off x="3568749" y="19433185"/>
            <a:ext cx="156538" cy="364728"/>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09" name="正方形/長方形 208">
            <a:extLst>
              <a:ext uri="{FF2B5EF4-FFF2-40B4-BE49-F238E27FC236}">
                <a16:creationId xmlns:a16="http://schemas.microsoft.com/office/drawing/2014/main" id="{091FEC56-8620-96B5-54AD-B8A9F7A251C9}"/>
              </a:ext>
            </a:extLst>
          </p:cNvPr>
          <p:cNvSpPr/>
          <p:nvPr/>
        </p:nvSpPr>
        <p:spPr>
          <a:xfrm rot="16200000">
            <a:off x="3491317" y="18821957"/>
            <a:ext cx="311799" cy="377823"/>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10" name="四角形: 角を丸くする 209">
            <a:extLst>
              <a:ext uri="{FF2B5EF4-FFF2-40B4-BE49-F238E27FC236}">
                <a16:creationId xmlns:a16="http://schemas.microsoft.com/office/drawing/2014/main" id="{68C52D9E-D44C-DC5D-CAC9-DCAA6D8438D6}"/>
              </a:ext>
            </a:extLst>
          </p:cNvPr>
          <p:cNvSpPr/>
          <p:nvPr/>
        </p:nvSpPr>
        <p:spPr>
          <a:xfrm>
            <a:off x="3068719" y="19097895"/>
            <a:ext cx="1235296" cy="447782"/>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36000" rtlCol="0" anchor="t" anchorCtr="0"/>
          <a:lstStyle/>
          <a:p>
            <a:r>
              <a:rPr kumimoji="1" lang="en-US" altLang="ja-JP" sz="1000" b="1" dirty="0">
                <a:solidFill>
                  <a:schemeClr val="tx1"/>
                </a:solidFill>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＞ピンを増やす</a:t>
            </a:r>
            <a:endParaRPr lang="en-US" altLang="ja-JP" sz="700" dirty="0">
              <a:solidFill>
                <a:schemeClr val="tx1"/>
              </a:solidFill>
              <a:latin typeface="游ゴシック" panose="020B0400000000000000" pitchFamily="50" charset="-128"/>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　ことが可能</a:t>
            </a:r>
            <a:endParaRPr lang="en-US" altLang="ja-JP" sz="700" dirty="0">
              <a:solidFill>
                <a:schemeClr val="tx1"/>
              </a:solidFill>
              <a:latin typeface="游ゴシック" panose="020B0400000000000000" pitchFamily="50" charset="-128"/>
              <a:ea typeface="游ゴシック" panose="020B0400000000000000" pitchFamily="50" charset="-128"/>
            </a:endParaRPr>
          </a:p>
          <a:p>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211" name="テキスト ボックス 210">
            <a:extLst>
              <a:ext uri="{FF2B5EF4-FFF2-40B4-BE49-F238E27FC236}">
                <a16:creationId xmlns:a16="http://schemas.microsoft.com/office/drawing/2014/main" id="{752A0B48-98B1-64C6-8F26-7FF64916B0AC}"/>
              </a:ext>
            </a:extLst>
          </p:cNvPr>
          <p:cNvSpPr txBox="1"/>
          <p:nvPr/>
        </p:nvSpPr>
        <p:spPr>
          <a:xfrm>
            <a:off x="3459645" y="18968497"/>
            <a:ext cx="37474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12" name="テキスト ボックス 211">
            <a:extLst>
              <a:ext uri="{FF2B5EF4-FFF2-40B4-BE49-F238E27FC236}">
                <a16:creationId xmlns:a16="http://schemas.microsoft.com/office/drawing/2014/main" id="{9C0FC153-D8D3-34EE-42EA-FDCE8282F793}"/>
              </a:ext>
            </a:extLst>
          </p:cNvPr>
          <p:cNvSpPr txBox="1"/>
          <p:nvPr/>
        </p:nvSpPr>
        <p:spPr>
          <a:xfrm>
            <a:off x="3470609" y="19539292"/>
            <a:ext cx="377822"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01" name="正方形/長方形 200">
            <a:extLst>
              <a:ext uri="{FF2B5EF4-FFF2-40B4-BE49-F238E27FC236}">
                <a16:creationId xmlns:a16="http://schemas.microsoft.com/office/drawing/2014/main" id="{E01577E3-9D9E-C99A-EC00-47C999BCB8D0}"/>
              </a:ext>
            </a:extLst>
          </p:cNvPr>
          <p:cNvSpPr/>
          <p:nvPr/>
        </p:nvSpPr>
        <p:spPr>
          <a:xfrm rot="14229013">
            <a:off x="2950393" y="18244742"/>
            <a:ext cx="567206" cy="306075"/>
          </a:xfrm>
          <a:prstGeom prst="rect">
            <a:avLst/>
          </a:prstGeom>
          <a:solidFill>
            <a:schemeClr val="accent6"/>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98" name="正方形/長方形 197">
            <a:extLst>
              <a:ext uri="{FF2B5EF4-FFF2-40B4-BE49-F238E27FC236}">
                <a16:creationId xmlns:a16="http://schemas.microsoft.com/office/drawing/2014/main" id="{79204DD9-B832-BD2F-7D5C-7EFAE8DCA2E5}"/>
              </a:ext>
            </a:extLst>
          </p:cNvPr>
          <p:cNvSpPr/>
          <p:nvPr/>
        </p:nvSpPr>
        <p:spPr>
          <a:xfrm rot="16200000">
            <a:off x="2254296" y="19442718"/>
            <a:ext cx="156538" cy="364728"/>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pic>
        <p:nvPicPr>
          <p:cNvPr id="174" name="図 173">
            <a:extLst>
              <a:ext uri="{FF2B5EF4-FFF2-40B4-BE49-F238E27FC236}">
                <a16:creationId xmlns:a16="http://schemas.microsoft.com/office/drawing/2014/main" id="{0F926F64-EEAC-7892-C31E-076751461C69}"/>
              </a:ext>
            </a:extLst>
          </p:cNvPr>
          <p:cNvPicPr>
            <a:picLocks noChangeAspect="1"/>
          </p:cNvPicPr>
          <p:nvPr/>
        </p:nvPicPr>
        <p:blipFill>
          <a:blip r:embed="rId4">
            <a:extLst>
              <a:ext uri="{28A0092B-C50C-407E-A947-70E740481C1C}">
                <a14:useLocalDpi xmlns:a14="http://schemas.microsoft.com/office/drawing/2010/main" val="0"/>
              </a:ext>
            </a:extLst>
          </a:blip>
          <a:srcRect l="21396" t="16634" r="4657" b="23065"/>
          <a:stretch/>
        </p:blipFill>
        <p:spPr>
          <a:xfrm>
            <a:off x="5588723" y="16927949"/>
            <a:ext cx="548369" cy="418261"/>
          </a:xfrm>
          <a:prstGeom prst="rect">
            <a:avLst/>
          </a:prstGeom>
        </p:spPr>
      </p:pic>
      <p:sp>
        <p:nvSpPr>
          <p:cNvPr id="194" name="正方形/長方形 193">
            <a:extLst>
              <a:ext uri="{FF2B5EF4-FFF2-40B4-BE49-F238E27FC236}">
                <a16:creationId xmlns:a16="http://schemas.microsoft.com/office/drawing/2014/main" id="{D372C332-1167-9D4A-2A31-2138A142C63A}"/>
              </a:ext>
            </a:extLst>
          </p:cNvPr>
          <p:cNvSpPr/>
          <p:nvPr/>
        </p:nvSpPr>
        <p:spPr>
          <a:xfrm>
            <a:off x="1607484" y="17861851"/>
            <a:ext cx="485564" cy="169545"/>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917" name="正方形/長方形 2916">
            <a:extLst>
              <a:ext uri="{FF2B5EF4-FFF2-40B4-BE49-F238E27FC236}">
                <a16:creationId xmlns:a16="http://schemas.microsoft.com/office/drawing/2014/main" id="{B363D309-2390-9287-6A81-0B1EF96F486B}"/>
              </a:ext>
            </a:extLst>
          </p:cNvPr>
          <p:cNvSpPr/>
          <p:nvPr/>
        </p:nvSpPr>
        <p:spPr>
          <a:xfrm rot="5400000">
            <a:off x="795691" y="19062823"/>
            <a:ext cx="226718" cy="211020"/>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dirty="0"/>
          </a:p>
        </p:txBody>
      </p:sp>
      <p:sp>
        <p:nvSpPr>
          <p:cNvPr id="2915" name="正方形/長方形 2914">
            <a:extLst>
              <a:ext uri="{FF2B5EF4-FFF2-40B4-BE49-F238E27FC236}">
                <a16:creationId xmlns:a16="http://schemas.microsoft.com/office/drawing/2014/main" id="{3731C31E-9462-C7E2-B3C6-9FE1AC52A359}"/>
              </a:ext>
            </a:extLst>
          </p:cNvPr>
          <p:cNvSpPr/>
          <p:nvPr/>
        </p:nvSpPr>
        <p:spPr>
          <a:xfrm rot="5400000">
            <a:off x="819001" y="18230565"/>
            <a:ext cx="180098" cy="211020"/>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sp>
        <p:nvSpPr>
          <p:cNvPr id="2916" name="テキスト ボックス 2915">
            <a:extLst>
              <a:ext uri="{FF2B5EF4-FFF2-40B4-BE49-F238E27FC236}">
                <a16:creationId xmlns:a16="http://schemas.microsoft.com/office/drawing/2014/main" id="{EA90ADEF-E169-B506-B6D1-430634F33408}"/>
              </a:ext>
            </a:extLst>
          </p:cNvPr>
          <p:cNvSpPr txBox="1"/>
          <p:nvPr/>
        </p:nvSpPr>
        <p:spPr>
          <a:xfrm>
            <a:off x="738348" y="18274534"/>
            <a:ext cx="366804"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pic>
        <p:nvPicPr>
          <p:cNvPr id="2914" name="Picture 4" descr="Amazon.co.jp: Kypom K6 11.1V 1300mAh 35C70C リポ バッテリー : おもちゃ">
            <a:extLst>
              <a:ext uri="{FF2B5EF4-FFF2-40B4-BE49-F238E27FC236}">
                <a16:creationId xmlns:a16="http://schemas.microsoft.com/office/drawing/2014/main" id="{8348882D-27EA-508A-6CD6-22E109FD8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454" y="16851245"/>
            <a:ext cx="707036" cy="510891"/>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2669" name="図 2668">
            <a:extLst>
              <a:ext uri="{FF2B5EF4-FFF2-40B4-BE49-F238E27FC236}">
                <a16:creationId xmlns:a16="http://schemas.microsoft.com/office/drawing/2014/main" id="{72DD6925-211B-D243-9CA4-C2274B334B88}"/>
              </a:ext>
            </a:extLst>
          </p:cNvPr>
          <p:cNvPicPr>
            <a:picLocks noChangeAspect="1"/>
          </p:cNvPicPr>
          <p:nvPr/>
        </p:nvPicPr>
        <p:blipFill>
          <a:blip r:embed="rId6"/>
          <a:srcRect l="6036" t="6149" r="5541" b="7143"/>
          <a:stretch/>
        </p:blipFill>
        <p:spPr>
          <a:xfrm>
            <a:off x="22360224" y="5439708"/>
            <a:ext cx="2127236" cy="1931288"/>
          </a:xfrm>
          <a:prstGeom prst="rect">
            <a:avLst/>
          </a:prstGeom>
        </p:spPr>
      </p:pic>
      <p:sp>
        <p:nvSpPr>
          <p:cNvPr id="251" name="Google Shape;276;p13">
            <a:extLst>
              <a:ext uri="{FF2B5EF4-FFF2-40B4-BE49-F238E27FC236}">
                <a16:creationId xmlns:a16="http://schemas.microsoft.com/office/drawing/2014/main" id="{D89A3C30-DBE6-6868-2293-F52E94445EC5}"/>
              </a:ext>
            </a:extLst>
          </p:cNvPr>
          <p:cNvSpPr txBox="1"/>
          <p:nvPr/>
        </p:nvSpPr>
        <p:spPr>
          <a:xfrm>
            <a:off x="18600472" y="5405132"/>
            <a:ext cx="6342691" cy="10018046"/>
          </a:xfrm>
          <a:prstGeom prst="rect">
            <a:avLst/>
          </a:prstGeom>
          <a:noFill/>
          <a:ln>
            <a:noFill/>
          </a:ln>
        </p:spPr>
        <p:txBody>
          <a:bodyPr spcFirstLastPara="1" wrap="square" lIns="182850" tIns="91400" rIns="182850" bIns="91400" anchor="t" anchorCtr="0">
            <a:spAutoFit/>
          </a:bodyPr>
          <a:lstStyle/>
          <a:p>
            <a:r>
              <a:rPr lang="ja-JP" altLang="en-US" sz="900" dirty="0">
                <a:latin typeface="游ゴシック" panose="020B0400000000000000" pitchFamily="50" charset="-128"/>
                <a:ea typeface="游ゴシック" panose="020B0400000000000000" pitchFamily="50" charset="-128"/>
              </a:rPr>
              <a:t>　昨シーズンに使用していたロボットのモーターは</a:t>
            </a:r>
            <a:r>
              <a:rPr lang="en-US" altLang="ja-JP" sz="900" dirty="0">
                <a:latin typeface="游ゴシック" panose="020B0400000000000000" pitchFamily="50" charset="-128"/>
                <a:ea typeface="游ゴシック" panose="020B0400000000000000" pitchFamily="50" charset="-128"/>
              </a:rPr>
              <a:t>6V</a:t>
            </a:r>
            <a:r>
              <a:rPr lang="ja-JP" altLang="en-US" sz="900" dirty="0">
                <a:latin typeface="游ゴシック" panose="020B0400000000000000" pitchFamily="50" charset="-128"/>
                <a:ea typeface="游ゴシック" panose="020B0400000000000000" pitchFamily="50" charset="-128"/>
              </a:rPr>
              <a:t>駆動だったため、</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スピードがあまり出ないという問題がありました。そこで、もっと速くて</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効率的なモーターを探すことにしました。できるだけ費用を抑えつつ、</a:t>
            </a: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12V</a:t>
            </a:r>
            <a:r>
              <a:rPr lang="ja-JP" altLang="en-US" sz="900" dirty="0">
                <a:latin typeface="游ゴシック" panose="020B0400000000000000" pitchFamily="50" charset="-128"/>
                <a:ea typeface="游ゴシック" panose="020B0400000000000000" pitchFamily="50" charset="-128"/>
              </a:rPr>
              <a:t>駆動のモーターを選びました。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その結果、以下のモーターが挙がりました。 </a:t>
            </a:r>
            <a:endParaRPr lang="en-US" altLang="ja-JP" sz="900" dirty="0">
              <a:latin typeface="游ゴシック" panose="020B0400000000000000" pitchFamily="50" charset="-128"/>
              <a:ea typeface="游ゴシック" panose="020B0400000000000000" pitchFamily="50" charset="-128"/>
            </a:endParaRPr>
          </a:p>
          <a:p>
            <a:r>
              <a:rPr lang="ja-JP" altLang="en-US" sz="900" b="1" dirty="0">
                <a:latin typeface="游ゴシック" panose="020B0400000000000000" pitchFamily="50" charset="-128"/>
                <a:ea typeface="游ゴシック" panose="020B0400000000000000" pitchFamily="50" charset="-128"/>
              </a:rPr>
              <a:t>・秋月モーター（</a:t>
            </a:r>
            <a:r>
              <a:rPr lang="en-US" altLang="ja-JP" sz="900" b="1" dirty="0">
                <a:latin typeface="游ゴシック" panose="020B0400000000000000" pitchFamily="50" charset="-128"/>
                <a:ea typeface="游ゴシック" panose="020B0400000000000000" pitchFamily="50" charset="-128"/>
              </a:rPr>
              <a:t>DIGILENT IG22 1/19</a:t>
            </a:r>
            <a:r>
              <a:rPr lang="ja-JP" altLang="en-US" sz="900" b="1" dirty="0">
                <a:latin typeface="游ゴシック" panose="020B0400000000000000" pitchFamily="50" charset="-128"/>
                <a:ea typeface="游ゴシック" panose="020B0400000000000000" pitchFamily="50" charset="-128"/>
              </a:rPr>
              <a:t>）</a:t>
            </a:r>
            <a:endParaRPr lang="en-US" altLang="ja-JP" sz="900" b="1" dirty="0">
              <a:latin typeface="游ゴシック" panose="020B0400000000000000" pitchFamily="50" charset="-128"/>
              <a:ea typeface="游ゴシック" panose="020B0400000000000000" pitchFamily="50" charset="-128"/>
            </a:endParaRPr>
          </a:p>
          <a:p>
            <a:r>
              <a:rPr lang="ja-JP" altLang="en-US" sz="900" b="1" dirty="0">
                <a:latin typeface="游ゴシック" panose="020B0400000000000000" pitchFamily="50" charset="-128"/>
                <a:ea typeface="游ゴシック" panose="020B0400000000000000" pitchFamily="50" charset="-128"/>
              </a:rPr>
              <a:t>　</a:t>
            </a:r>
            <a:r>
              <a:rPr lang="ja-JP" altLang="en-US" sz="900" dirty="0">
                <a:latin typeface="游ゴシック" panose="020B0400000000000000" pitchFamily="50" charset="-128"/>
                <a:ea typeface="游ゴシック" panose="020B0400000000000000" pitchFamily="50" charset="-128"/>
              </a:rPr>
              <a:t>（約</a:t>
            </a:r>
            <a:r>
              <a:rPr lang="en-US" altLang="ja-JP" sz="900" dirty="0">
                <a:latin typeface="游ゴシック" panose="020B0400000000000000" pitchFamily="50" charset="-128"/>
                <a:ea typeface="游ゴシック" panose="020B0400000000000000" pitchFamily="50" charset="-128"/>
              </a:rPr>
              <a:t>3000</a:t>
            </a:r>
            <a:r>
              <a:rPr lang="ja-JP" altLang="en-US" sz="900" dirty="0">
                <a:latin typeface="游ゴシック" panose="020B0400000000000000" pitchFamily="50" charset="-128"/>
                <a:ea typeface="游ゴシック" panose="020B0400000000000000" pitchFamily="50" charset="-128"/>
              </a:rPr>
              <a:t>円）</a:t>
            </a:r>
            <a:r>
              <a:rPr lang="en-US" altLang="ja-JP" sz="900" dirty="0">
                <a:latin typeface="游ゴシック" panose="020B0400000000000000" pitchFamily="50" charset="-128"/>
                <a:ea typeface="游ゴシック" panose="020B0400000000000000" pitchFamily="50" charset="-128"/>
              </a:rPr>
              <a:t>2024</a:t>
            </a:r>
            <a:r>
              <a:rPr lang="ja-JP" altLang="en-US" sz="900" dirty="0">
                <a:latin typeface="游ゴシック" panose="020B0400000000000000" pitchFamily="50" charset="-128"/>
                <a:ea typeface="游ゴシック" panose="020B0400000000000000" pitchFamily="50" charset="-128"/>
              </a:rPr>
              <a:t>年</a:t>
            </a:r>
            <a:r>
              <a:rPr lang="en-US" altLang="ja-JP" sz="900" dirty="0">
                <a:latin typeface="游ゴシック" panose="020B0400000000000000" pitchFamily="50" charset="-128"/>
                <a:ea typeface="游ゴシック" panose="020B0400000000000000" pitchFamily="50" charset="-128"/>
              </a:rPr>
              <a:t>6</a:t>
            </a:r>
            <a:r>
              <a:rPr lang="ja-JP" altLang="en-US" sz="900" dirty="0">
                <a:latin typeface="游ゴシック" panose="020B0400000000000000" pitchFamily="50" charset="-128"/>
                <a:ea typeface="游ゴシック" panose="020B0400000000000000" pitchFamily="50" charset="-128"/>
              </a:rPr>
              <a:t>月</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このモーターは、私たちが求めていた性能を持っており、</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良い選択だと思いました。しかし、このモーターを採用したことで</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速度は上がったものの、ラインアウトの回数が増えるという問題が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発生しました。そこで、速度が速くてもラインアウトしてしまっては</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意味がありません。以前はラインアウトを防ぐためにモーターの回転数を</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落としていましたが、そのままでは加速し続けてしまう問題がありました。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この問題を解決するために、</a:t>
            </a:r>
            <a:r>
              <a:rPr lang="en-US" altLang="ja-JP" sz="900" dirty="0">
                <a:latin typeface="游ゴシック" panose="020B0400000000000000" pitchFamily="50" charset="-128"/>
                <a:ea typeface="游ゴシック" panose="020B0400000000000000" pitchFamily="50" charset="-128"/>
              </a:rPr>
              <a:t>BNO055</a:t>
            </a:r>
            <a:r>
              <a:rPr lang="ja-JP" altLang="en-US" sz="900" dirty="0">
                <a:latin typeface="游ゴシック" panose="020B0400000000000000" pitchFamily="50" charset="-128"/>
                <a:ea typeface="游ゴシック" panose="020B0400000000000000" pitchFamily="50" charset="-128"/>
              </a:rPr>
              <a:t>を使用して機体の速度を測定し、ライン付近ではロボットの速度を</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下げることでラインアウトを防ぎ、コートの中心では最高速度を出せるようにすることを考えました。</a:t>
            </a:r>
            <a:endParaRPr lang="en-US" altLang="ja-JP" sz="900" dirty="0">
              <a:latin typeface="游ゴシック" panose="020B0400000000000000" pitchFamily="50" charset="-128"/>
              <a:ea typeface="游ゴシック" panose="020B0400000000000000" pitchFamily="50" charset="-128"/>
            </a:endParaRPr>
          </a:p>
          <a:p>
            <a:endParaRPr lang="en-US" altLang="ja-JP" sz="900" b="1" dirty="0">
              <a:latin typeface="游ゴシック" panose="020B0400000000000000" pitchFamily="50" charset="-128"/>
              <a:ea typeface="游ゴシック" panose="020B0400000000000000" pitchFamily="50" charset="-128"/>
            </a:endParaRPr>
          </a:p>
          <a:p>
            <a:r>
              <a:rPr lang="ja-JP" altLang="en-US" sz="900" b="1" dirty="0">
                <a:latin typeface="游ゴシック" panose="020B0400000000000000" pitchFamily="50" charset="-128"/>
                <a:ea typeface="游ゴシック" panose="020B0400000000000000" pitchFamily="50" charset="-128"/>
              </a:rPr>
              <a:t>実験環境</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検証１、検証２の実験は、コートの端から端までを走らせ、記録タイマーを用いて実験しました。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（写真</a:t>
            </a:r>
            <a:r>
              <a:rPr lang="en-US" altLang="ja-JP" sz="900" dirty="0">
                <a:latin typeface="游ゴシック" panose="020B0400000000000000" pitchFamily="50" charset="-128"/>
                <a:ea typeface="游ゴシック" panose="020B0400000000000000" pitchFamily="50" charset="-128"/>
              </a:rPr>
              <a:t>1,2</a:t>
            </a:r>
            <a:r>
              <a:rPr lang="ja-JP" altLang="en-US" sz="900" dirty="0">
                <a:latin typeface="游ゴシック" panose="020B0400000000000000" pitchFamily="50" charset="-128"/>
                <a:ea typeface="游ゴシック" panose="020B0400000000000000" pitchFamily="50" charset="-128"/>
              </a:rPr>
              <a:t>参照）</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b="1" dirty="0">
                <a:latin typeface="游ゴシック" panose="020B0400000000000000" pitchFamily="50" charset="-128"/>
                <a:ea typeface="游ゴシック" panose="020B0400000000000000" pitchFamily="50" charset="-128"/>
                <a:cs typeface="Aharoni" panose="020F0502020204030204" pitchFamily="2" charset="-79"/>
              </a:rPr>
              <a:t>「加速度制御」</a:t>
            </a: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　速度の基準を設定し、得られた速度が</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基準を下回る場合はモーターの回転数を上げ、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逆に基準を上回る場合はモーター回転数を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下げるように調整します。この方法を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「加速度制御」と呼びます。（図１参照）</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私たちは、この方法が機能し、ラインアウトを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防げるかを確認するために、次の検証しました。</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b="1" dirty="0">
                <a:latin typeface="游ゴシック" panose="020B0400000000000000" pitchFamily="50" charset="-128"/>
                <a:ea typeface="游ゴシック" panose="020B0400000000000000" pitchFamily="50" charset="-128"/>
                <a:cs typeface="Aharoni" panose="020F0502020204030204" pitchFamily="2" charset="-79"/>
              </a:rPr>
              <a:t>検証１：</a:t>
            </a:r>
            <a:r>
              <a:rPr lang="ja-JP" altLang="en-US" sz="900" b="1" dirty="0">
                <a:latin typeface="游ゴシック" panose="020B0400000000000000" pitchFamily="50" charset="-128"/>
                <a:ea typeface="游ゴシック" panose="020B0400000000000000" pitchFamily="50" charset="-128"/>
              </a:rPr>
              <a:t>速度制御との違いを探る</a:t>
            </a: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solidFill>
                  <a:schemeClr val="tx1"/>
                </a:solidFill>
                <a:latin typeface="游ゴシック" panose="020B0400000000000000" pitchFamily="50" charset="-128"/>
                <a:ea typeface="游ゴシック" panose="020B0400000000000000" pitchFamily="50" charset="-128"/>
              </a:rPr>
              <a:t>　加速度制御が正常に動作しているかを確認するために、加速度制御を使用して制御している場合と加速度制御をしていない場合を実験しました。</a:t>
            </a:r>
            <a:endParaRPr lang="en-US" altLang="ja-JP" sz="900" dirty="0">
              <a:solidFill>
                <a:schemeClr val="tx1"/>
              </a:solidFill>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その後、速度（</a:t>
            </a:r>
            <a:r>
              <a:rPr lang="en-US" altLang="ja-JP" sz="900" dirty="0">
                <a:latin typeface="游ゴシック" panose="020B0400000000000000" pitchFamily="50" charset="-128"/>
                <a:ea typeface="游ゴシック" panose="020B0400000000000000" pitchFamily="50" charset="-128"/>
              </a:rPr>
              <a:t>v</a:t>
            </a:r>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cm/s</a:t>
            </a:r>
            <a:r>
              <a:rPr lang="ja-JP" altLang="en-US" sz="900" dirty="0">
                <a:latin typeface="游ゴシック" panose="020B0400000000000000" pitchFamily="50" charset="-128"/>
                <a:ea typeface="游ゴシック" panose="020B0400000000000000" pitchFamily="50" charset="-128"/>
              </a:rPr>
              <a:t>）と時間（</a:t>
            </a:r>
            <a:r>
              <a:rPr lang="en-US" altLang="ja-JP" sz="900" dirty="0">
                <a:latin typeface="游ゴシック" panose="020B0400000000000000" pitchFamily="50" charset="-128"/>
                <a:ea typeface="游ゴシック" panose="020B0400000000000000" pitchFamily="50" charset="-128"/>
              </a:rPr>
              <a:t>t</a:t>
            </a:r>
            <a:r>
              <a:rPr lang="ja-JP" altLang="en-US" sz="900" dirty="0">
                <a:latin typeface="游ゴシック" panose="020B0400000000000000" pitchFamily="50" charset="-128"/>
                <a:ea typeface="游ゴシック" panose="020B0400000000000000" pitchFamily="50" charset="-128"/>
              </a:rPr>
              <a:t>：秒）の関係をグラフにして比較しました。</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cs typeface="Meiryo"/>
                <a:sym typeface="Meiryo"/>
              </a:rPr>
              <a:t>結果：</a:t>
            </a: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グラフから加速度制御をしている場合は、してない場合に比べて速度</a:t>
            </a:r>
            <a:r>
              <a:rPr lang="en-US" altLang="ja-JP" sz="900" dirty="0">
                <a:latin typeface="游ゴシック" panose="020B0400000000000000" pitchFamily="50" charset="-128"/>
                <a:ea typeface="游ゴシック" panose="020B0400000000000000" pitchFamily="50" charset="-128"/>
                <a:cs typeface="Aharoni" panose="020F0502020204030204" pitchFamily="2" charset="-79"/>
              </a:rPr>
              <a:t>80</a:t>
            </a:r>
            <a:r>
              <a:rPr lang="en-US" altLang="ja-JP" sz="900" dirty="0">
                <a:solidFill>
                  <a:schemeClr val="tx1"/>
                </a:solidFill>
                <a:latin typeface="游ゴシック" panose="020B0400000000000000" pitchFamily="50" charset="-128"/>
                <a:ea typeface="游ゴシック" panose="020B0400000000000000" pitchFamily="50" charset="-128"/>
              </a:rPr>
              <a:t>cm/s</a:t>
            </a:r>
            <a:r>
              <a:rPr lang="ja-JP" altLang="en-US" sz="900" dirty="0">
                <a:solidFill>
                  <a:schemeClr val="tx1"/>
                </a:solidFill>
                <a:latin typeface="游ゴシック" panose="020B0400000000000000" pitchFamily="50" charset="-128"/>
                <a:ea typeface="游ゴシック" panose="020B0400000000000000" pitchFamily="50" charset="-128"/>
              </a:rPr>
              <a:t>で</a:t>
            </a:r>
            <a:r>
              <a:rPr lang="ja-JP" altLang="en-US" sz="900" dirty="0">
                <a:solidFill>
                  <a:schemeClr val="tx1"/>
                </a:solidFill>
                <a:latin typeface="游ゴシック" panose="020B0400000000000000" pitchFamily="50" charset="-128"/>
                <a:ea typeface="游ゴシック" panose="020B0400000000000000" pitchFamily="50" charset="-128"/>
                <a:cs typeface="Aharoni" panose="020F0502020204030204" pitchFamily="2" charset="-79"/>
              </a:rPr>
              <a:t>一定になっていることが分かります。</a:t>
            </a:r>
            <a:endParaRPr lang="en-US" altLang="ja-JP" sz="900" dirty="0">
              <a:solidFill>
                <a:schemeClr val="tx1"/>
              </a:solidFill>
              <a:latin typeface="游ゴシック" panose="020B0400000000000000" pitchFamily="50" charset="-128"/>
              <a:ea typeface="游ゴシック" panose="020B0400000000000000" pitchFamily="50" charset="-128"/>
              <a:cs typeface="Aharoni" panose="020F0502020204030204" pitchFamily="2" charset="-79"/>
            </a:endParaRPr>
          </a:p>
        </p:txBody>
      </p:sp>
      <p:sp>
        <p:nvSpPr>
          <p:cNvPr id="2812" name="正方形/長方形 2811">
            <a:extLst>
              <a:ext uri="{FF2B5EF4-FFF2-40B4-BE49-F238E27FC236}">
                <a16:creationId xmlns:a16="http://schemas.microsoft.com/office/drawing/2014/main" id="{26330D25-A586-FB8E-84B6-C9770F7CA677}"/>
              </a:ext>
            </a:extLst>
          </p:cNvPr>
          <p:cNvSpPr/>
          <p:nvPr/>
        </p:nvSpPr>
        <p:spPr>
          <a:xfrm>
            <a:off x="17060" y="8349140"/>
            <a:ext cx="18614219"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Method / Production / Design</a:t>
            </a:r>
            <a:endParaRPr kumimoji="1" lang="ja-JP" altLang="en-US" sz="3200" b="1" dirty="0">
              <a:latin typeface="Bahnschrift SemiCondensed" panose="020B0502040204020203" pitchFamily="34" charset="0"/>
              <a:cs typeface="Cascadia Code" panose="020B0609020000020004" pitchFamily="49" charset="0"/>
            </a:endParaRPr>
          </a:p>
        </p:txBody>
      </p:sp>
      <p:pic>
        <p:nvPicPr>
          <p:cNvPr id="2695" name="Picture 4">
            <a:extLst>
              <a:ext uri="{FF2B5EF4-FFF2-40B4-BE49-F238E27FC236}">
                <a16:creationId xmlns:a16="http://schemas.microsoft.com/office/drawing/2014/main" id="{01A86B6F-AF5F-D15A-E42F-4AF9AFEAEC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03" t="5086" r="7729" b="4812"/>
          <a:stretch/>
        </p:blipFill>
        <p:spPr bwMode="auto">
          <a:xfrm>
            <a:off x="21477663" y="10317360"/>
            <a:ext cx="2461915" cy="1309741"/>
          </a:xfrm>
          <a:prstGeom prst="rect">
            <a:avLst/>
          </a:prstGeom>
          <a:noFill/>
          <a:extLst>
            <a:ext uri="{909E8E84-426E-40DD-AFC4-6F175D3DCCD1}">
              <a14:hiddenFill xmlns:a14="http://schemas.microsoft.com/office/drawing/2010/main">
                <a:solidFill>
                  <a:srgbClr val="FFFFFF"/>
                </a:solidFill>
              </a14:hiddenFill>
            </a:ext>
          </a:extLst>
        </p:spPr>
      </p:pic>
      <p:sp>
        <p:nvSpPr>
          <p:cNvPr id="1068" name="正方形/長方形 1067">
            <a:extLst>
              <a:ext uri="{FF2B5EF4-FFF2-40B4-BE49-F238E27FC236}">
                <a16:creationId xmlns:a16="http://schemas.microsoft.com/office/drawing/2014/main" id="{D8C7A741-4A33-40AD-6834-C8F2C4A107FD}"/>
              </a:ext>
            </a:extLst>
          </p:cNvPr>
          <p:cNvSpPr/>
          <p:nvPr/>
        </p:nvSpPr>
        <p:spPr>
          <a:xfrm>
            <a:off x="1" y="0"/>
            <a:ext cx="3027521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74" name="図 1073"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18A0769E-9A65-3CBB-AFB2-F142D003E791}"/>
              </a:ext>
            </a:extLst>
          </p:cNvPr>
          <p:cNvPicPr>
            <a:picLocks noChangeAspect="1"/>
          </p:cNvPicPr>
          <p:nvPr/>
        </p:nvPicPr>
        <p:blipFill>
          <a:blip r:embed="rId8"/>
          <a:srcRect l="23780" t="7468" r="27898"/>
          <a:stretch/>
        </p:blipFill>
        <p:spPr>
          <a:xfrm>
            <a:off x="10102259" y="11147"/>
            <a:ext cx="4135188" cy="4386433"/>
          </a:xfrm>
          <a:prstGeom prst="rect">
            <a:avLst/>
          </a:prstGeom>
        </p:spPr>
      </p:pic>
      <p:sp>
        <p:nvSpPr>
          <p:cNvPr id="18" name="Google Shape;110;p13">
            <a:extLst>
              <a:ext uri="{FF2B5EF4-FFF2-40B4-BE49-F238E27FC236}">
                <a16:creationId xmlns:a16="http://schemas.microsoft.com/office/drawing/2014/main" id="{832EA1F5-74C3-4321-F378-83E341D5566C}"/>
              </a:ext>
            </a:extLst>
          </p:cNvPr>
          <p:cNvSpPr/>
          <p:nvPr/>
        </p:nvSpPr>
        <p:spPr>
          <a:xfrm>
            <a:off x="1381407" y="0"/>
            <a:ext cx="30240000" cy="0"/>
          </a:xfrm>
          <a:prstGeom prst="rect">
            <a:avLst/>
          </a:prstGeom>
          <a:noFill/>
          <a:ln>
            <a:noFill/>
          </a:ln>
        </p:spPr>
        <p:txBody>
          <a:bodyPr spcFirstLastPara="1" wrap="square" lIns="246200" tIns="123050" rIns="246200" bIns="123050" anchor="ctr" anchorCtr="0">
            <a:noAutofit/>
          </a:bodyPr>
          <a:lstStyle/>
          <a:p>
            <a:pPr>
              <a:buSzPts val="1600"/>
            </a:pPr>
            <a:endParaRPr sz="3200"/>
          </a:p>
          <a:p>
            <a:pPr>
              <a:buSzPts val="2400"/>
            </a:pPr>
            <a:endParaRPr sz="4800"/>
          </a:p>
        </p:txBody>
      </p:sp>
      <p:sp>
        <p:nvSpPr>
          <p:cNvPr id="63" name="テキスト ボックス 62">
            <a:extLst>
              <a:ext uri="{FF2B5EF4-FFF2-40B4-BE49-F238E27FC236}">
                <a16:creationId xmlns:a16="http://schemas.microsoft.com/office/drawing/2014/main" id="{0E6AA72C-B727-9856-04B7-DFFD6CCF1247}"/>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Bahnschrift SemiCondensed" panose="020B0502040204020203" pitchFamily="34" charset="0"/>
                <a:cs typeface="Cascadia Code" panose="020B0609020000020004" pitchFamily="49" charset="0"/>
              </a:rPr>
              <a:t>Munako  Aegis</a:t>
            </a:r>
          </a:p>
        </p:txBody>
      </p:sp>
      <p:sp>
        <p:nvSpPr>
          <p:cNvPr id="1028" name="テキスト ボックス 1027">
            <a:extLst>
              <a:ext uri="{FF2B5EF4-FFF2-40B4-BE49-F238E27FC236}">
                <a16:creationId xmlns:a16="http://schemas.microsoft.com/office/drawing/2014/main" id="{8540ECEE-1831-9817-9D34-B3D19948EBF4}"/>
              </a:ext>
            </a:extLst>
          </p:cNvPr>
          <p:cNvSpPr txBox="1"/>
          <p:nvPr/>
        </p:nvSpPr>
        <p:spPr>
          <a:xfrm>
            <a:off x="5655409" y="3370231"/>
            <a:ext cx="3840773" cy="830997"/>
          </a:xfrm>
          <a:prstGeom prst="rect">
            <a:avLst/>
          </a:prstGeom>
          <a:noFill/>
        </p:spPr>
        <p:txBody>
          <a:bodyPr wrap="square" rtlCol="0">
            <a:spAutoFit/>
          </a:bodyPr>
          <a:lstStyle/>
          <a:p>
            <a:pPr algn="ctr"/>
            <a:r>
              <a:rPr kumimoji="1" lang="en-US" altLang="ja-JP" sz="48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Soccer LWL</a:t>
            </a:r>
          </a:p>
        </p:txBody>
      </p:sp>
      <p:sp>
        <p:nvSpPr>
          <p:cNvPr id="1030" name="テキスト ボックス 1029">
            <a:extLst>
              <a:ext uri="{FF2B5EF4-FFF2-40B4-BE49-F238E27FC236}">
                <a16:creationId xmlns:a16="http://schemas.microsoft.com/office/drawing/2014/main" id="{04050077-8948-A419-24C3-FC505AB54302}"/>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League</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2052" name="Picture 4">
            <a:extLst>
              <a:ext uri="{FF2B5EF4-FFF2-40B4-BE49-F238E27FC236}">
                <a16:creationId xmlns:a16="http://schemas.microsoft.com/office/drawing/2014/main" id="{F7717E6D-4348-5B5F-9667-05971B7BA8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139ABBF9-915B-5170-7ACD-4FD8B3825F06}"/>
              </a:ext>
            </a:extLst>
          </p:cNvPr>
          <p:cNvSpPr txBox="1"/>
          <p:nvPr/>
        </p:nvSpPr>
        <p:spPr>
          <a:xfrm>
            <a:off x="5717764" y="2283973"/>
            <a:ext cx="1875615" cy="830997"/>
          </a:xfrm>
          <a:prstGeom prst="rect">
            <a:avLst/>
          </a:prstGeom>
          <a:noFill/>
        </p:spPr>
        <p:txBody>
          <a:bodyPr wrap="square" rtlCol="0">
            <a:spAutoFit/>
          </a:bodyPr>
          <a:lstStyle/>
          <a:p>
            <a:r>
              <a:rPr kumimoji="1" lang="en-US" altLang="ja-JP" sz="48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JAPAN</a:t>
            </a:r>
            <a:endParaRPr kumimoji="1" lang="ja-JP" altLang="en-US" sz="48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1024" name="Picture 2" descr="国旗・国歌」について - 内閣府">
            <a:extLst>
              <a:ext uri="{FF2B5EF4-FFF2-40B4-BE49-F238E27FC236}">
                <a16:creationId xmlns:a16="http://schemas.microsoft.com/office/drawing/2014/main" id="{E37490E7-4370-4050-44AF-40EEC1F5D6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a:extLst>
              <a:ext uri="{FF2B5EF4-FFF2-40B4-BE49-F238E27FC236}">
                <a16:creationId xmlns:a16="http://schemas.microsoft.com/office/drawing/2014/main" id="{A4E7D208-6D1D-DCD2-EF4B-574318B28E65}"/>
              </a:ext>
            </a:extLst>
          </p:cNvPr>
          <p:cNvSpPr txBox="1"/>
          <p:nvPr/>
        </p:nvSpPr>
        <p:spPr>
          <a:xfrm>
            <a:off x="17060" y="3370231"/>
            <a:ext cx="5539195" cy="830997"/>
          </a:xfrm>
          <a:prstGeom prst="rect">
            <a:avLst/>
          </a:prstGeom>
          <a:noFill/>
        </p:spPr>
        <p:txBody>
          <a:bodyPr wrap="square" rtlCol="0">
            <a:spAutoFit/>
          </a:bodyPr>
          <a:lstStyle/>
          <a:p>
            <a:r>
              <a:rPr kumimoji="1" lang="en-US" altLang="ja-JP" sz="4800" b="1" dirty="0">
                <a:solidFill>
                  <a:schemeClr val="bg1"/>
                </a:solidFill>
                <a:latin typeface="Bahnschrift SemiCondensed" panose="020B0502040204020203" pitchFamily="34" charset="0"/>
                <a:cs typeface="Cascadia Code" panose="020B0609020000020004" pitchFamily="49" charset="0"/>
              </a:rPr>
              <a:t>Munakata High School</a:t>
            </a:r>
            <a:endParaRPr kumimoji="1" lang="ja-JP" altLang="en-US" sz="4800" b="1" dirty="0">
              <a:solidFill>
                <a:schemeClr val="bg1"/>
              </a:solidFill>
              <a:latin typeface="Bahnschrift SemiCondensed" panose="020B0502040204020203" pitchFamily="34" charset="0"/>
              <a:cs typeface="Cascadia Code" panose="020B0609020000020004" pitchFamily="49" charset="0"/>
            </a:endParaRPr>
          </a:p>
        </p:txBody>
      </p:sp>
      <p:sp>
        <p:nvSpPr>
          <p:cNvPr id="1081" name="テキスト ボックス 1080">
            <a:extLst>
              <a:ext uri="{FF2B5EF4-FFF2-40B4-BE49-F238E27FC236}">
                <a16:creationId xmlns:a16="http://schemas.microsoft.com/office/drawing/2014/main" id="{03185E0C-629C-7FED-EBA2-82B938BC08D9}"/>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Team Name</a:t>
            </a:r>
            <a:endParaRPr kumimoji="1" lang="ja-JP" altLang="en-US" sz="2800" dirty="0">
              <a:latin typeface="Bahnschrift SemiCondensed" panose="020B0502040204020203" pitchFamily="34" charset="0"/>
            </a:endParaRPr>
          </a:p>
        </p:txBody>
      </p:sp>
      <p:sp>
        <p:nvSpPr>
          <p:cNvPr id="1082" name="テキスト ボックス 1081">
            <a:extLst>
              <a:ext uri="{FF2B5EF4-FFF2-40B4-BE49-F238E27FC236}">
                <a16:creationId xmlns:a16="http://schemas.microsoft.com/office/drawing/2014/main" id="{C8116210-34B0-6F60-85A4-23FADDB392AC}"/>
              </a:ext>
            </a:extLst>
          </p:cNvPr>
          <p:cNvSpPr txBox="1"/>
          <p:nvPr/>
        </p:nvSpPr>
        <p:spPr>
          <a:xfrm>
            <a:off x="47364" y="3081262"/>
            <a:ext cx="1517257"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Our School</a:t>
            </a:r>
            <a:endParaRPr kumimoji="1" lang="ja-JP" altLang="en-US" sz="2800" dirty="0">
              <a:latin typeface="Bahnschrift SemiCondensed" panose="020B0502040204020203" pitchFamily="34" charset="0"/>
            </a:endParaRPr>
          </a:p>
        </p:txBody>
      </p:sp>
      <p:sp>
        <p:nvSpPr>
          <p:cNvPr id="1167" name="テキスト ボックス 1166">
            <a:extLst>
              <a:ext uri="{FF2B5EF4-FFF2-40B4-BE49-F238E27FC236}">
                <a16:creationId xmlns:a16="http://schemas.microsoft.com/office/drawing/2014/main" id="{9127F1BB-E569-0F57-0436-17DD029949D1}"/>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Region</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65" name="正方形/長方形 2264">
            <a:extLst>
              <a:ext uri="{FF2B5EF4-FFF2-40B4-BE49-F238E27FC236}">
                <a16:creationId xmlns:a16="http://schemas.microsoft.com/office/drawing/2014/main" id="{000895F7-7EF6-FCEB-5BCC-7CBE25B91810}"/>
              </a:ext>
            </a:extLst>
          </p:cNvPr>
          <p:cNvSpPr/>
          <p:nvPr/>
        </p:nvSpPr>
        <p:spPr>
          <a:xfrm>
            <a:off x="1776680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Abstract</a:t>
            </a:r>
            <a:endParaRPr kumimoji="1" lang="ja-JP" altLang="en-US" sz="3200" b="1" dirty="0">
              <a:latin typeface="Bahnschrift SemiCondensed" panose="020B0502040204020203" pitchFamily="34" charset="0"/>
              <a:cs typeface="Cascadia Code" panose="020B0609020000020004" pitchFamily="49" charset="0"/>
            </a:endParaRPr>
          </a:p>
        </p:txBody>
      </p:sp>
      <p:sp>
        <p:nvSpPr>
          <p:cNvPr id="2514" name="テキスト ボックス 2513">
            <a:extLst>
              <a:ext uri="{FF2B5EF4-FFF2-40B4-BE49-F238E27FC236}">
                <a16:creationId xmlns:a16="http://schemas.microsoft.com/office/drawing/2014/main" id="{632EF3CF-F34C-CEA3-A194-E3C1800139D0}"/>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Maiki Kimura</a:t>
            </a:r>
            <a:endParaRPr kumimoji="1" lang="ja-JP" altLang="en-US" sz="2000" b="1" dirty="0">
              <a:solidFill>
                <a:schemeClr val="bg1"/>
              </a:solidFill>
              <a:latin typeface="Bahnschrift SemiCondensed" panose="020B0502040204020203" pitchFamily="34" charset="0"/>
              <a:cs typeface="Cascadia Code" panose="020B0609020000020004" pitchFamily="49" charset="0"/>
            </a:endParaRPr>
          </a:p>
        </p:txBody>
      </p:sp>
      <p:sp>
        <p:nvSpPr>
          <p:cNvPr id="2515" name="テキスト ボックス 2514">
            <a:extLst>
              <a:ext uri="{FF2B5EF4-FFF2-40B4-BE49-F238E27FC236}">
                <a16:creationId xmlns:a16="http://schemas.microsoft.com/office/drawing/2014/main" id="{A423316C-6E30-822E-C9F9-E71F0801D10B}"/>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Umi Fujita</a:t>
            </a:r>
          </a:p>
        </p:txBody>
      </p:sp>
      <p:sp>
        <p:nvSpPr>
          <p:cNvPr id="2516" name="テキスト ボックス 2515">
            <a:extLst>
              <a:ext uri="{FF2B5EF4-FFF2-40B4-BE49-F238E27FC236}">
                <a16:creationId xmlns:a16="http://schemas.microsoft.com/office/drawing/2014/main" id="{274D6DA4-09F5-798E-95E5-4C92F3D9EF2F}"/>
              </a:ext>
            </a:extLst>
          </p:cNvPr>
          <p:cNvSpPr txBox="1"/>
          <p:nvPr/>
        </p:nvSpPr>
        <p:spPr>
          <a:xfrm>
            <a:off x="14965671" y="181478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Yuta Kurisaki</a:t>
            </a:r>
          </a:p>
        </p:txBody>
      </p:sp>
      <p:sp>
        <p:nvSpPr>
          <p:cNvPr id="2517" name="テキスト ボックス 2516">
            <a:extLst>
              <a:ext uri="{FF2B5EF4-FFF2-40B4-BE49-F238E27FC236}">
                <a16:creationId xmlns:a16="http://schemas.microsoft.com/office/drawing/2014/main" id="{EE5BBDED-8798-8AC6-AD24-AB43FE546968}"/>
              </a:ext>
            </a:extLst>
          </p:cNvPr>
          <p:cNvSpPr txBox="1"/>
          <p:nvPr/>
        </p:nvSpPr>
        <p:spPr>
          <a:xfrm>
            <a:off x="14986087" y="106198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Koki Suehiro</a:t>
            </a:r>
          </a:p>
        </p:txBody>
      </p:sp>
      <p:sp>
        <p:nvSpPr>
          <p:cNvPr id="2518" name="正方形/長方形 2517">
            <a:extLst>
              <a:ext uri="{FF2B5EF4-FFF2-40B4-BE49-F238E27FC236}">
                <a16:creationId xmlns:a16="http://schemas.microsoft.com/office/drawing/2014/main" id="{947E23CE-9B7D-F0BA-B030-E844D07B521A}"/>
              </a:ext>
            </a:extLst>
          </p:cNvPr>
          <p:cNvSpPr/>
          <p:nvPr/>
        </p:nvSpPr>
        <p:spPr>
          <a:xfrm>
            <a:off x="14186387" y="8370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Team Member</a:t>
            </a:r>
            <a:endParaRPr kumimoji="1" lang="ja-JP" altLang="en-US" sz="3200" b="1" dirty="0">
              <a:latin typeface="Bahnschrift SemiCondensed" panose="020B0502040204020203" pitchFamily="34" charset="0"/>
              <a:cs typeface="Cascadia Code" panose="020B0609020000020004" pitchFamily="49" charset="0"/>
            </a:endParaRPr>
          </a:p>
        </p:txBody>
      </p:sp>
      <p:pic>
        <p:nvPicPr>
          <p:cNvPr id="2519" name="Picture 12">
            <a:extLst>
              <a:ext uri="{FF2B5EF4-FFF2-40B4-BE49-F238E27FC236}">
                <a16:creationId xmlns:a16="http://schemas.microsoft.com/office/drawing/2014/main" id="{BFB7FFA6-1799-A267-FCA4-761AF42B101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520" name="Picture 16">
            <a:extLst>
              <a:ext uri="{FF2B5EF4-FFF2-40B4-BE49-F238E27FC236}">
                <a16:creationId xmlns:a16="http://schemas.microsoft.com/office/drawing/2014/main" id="{1E29D595-3B78-A73A-A76E-48C5A44E0D34}"/>
              </a:ext>
            </a:extLst>
          </p:cNvPr>
          <p:cNvPicPr>
            <a:picLocks noChangeAspect="1" noChangeArrowheads="1"/>
          </p:cNvPicPr>
          <p:nvPr/>
        </p:nvPicPr>
        <p:blipFill rotWithShape="1">
          <a:blip r:embed="rId12"/>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521" name="Picture 22">
            <a:extLst>
              <a:ext uri="{FF2B5EF4-FFF2-40B4-BE49-F238E27FC236}">
                <a16:creationId xmlns:a16="http://schemas.microsoft.com/office/drawing/2014/main" id="{9A974F3F-3AAE-B939-F59F-F43ADAABB3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45154" y="278993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522" name="Picture 24">
            <a:extLst>
              <a:ext uri="{FF2B5EF4-FFF2-40B4-BE49-F238E27FC236}">
                <a16:creationId xmlns:a16="http://schemas.microsoft.com/office/drawing/2014/main" id="{3D84EEB4-35BE-980C-7000-51FE691764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50577" y="165903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24" name="テキスト ボックス 84">
            <a:extLst>
              <a:ext uri="{FF2B5EF4-FFF2-40B4-BE49-F238E27FC236}">
                <a16:creationId xmlns:a16="http://schemas.microsoft.com/office/drawing/2014/main" id="{0026AA64-AEA8-B767-AFAA-024DBC19CCA0}"/>
              </a:ext>
            </a:extLst>
          </p:cNvPr>
          <p:cNvSpPr txBox="1"/>
          <p:nvPr/>
        </p:nvSpPr>
        <p:spPr>
          <a:xfrm>
            <a:off x="15012043" y="3226936"/>
            <a:ext cx="123010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機体、回路設計担当</a:t>
            </a:r>
          </a:p>
        </p:txBody>
      </p:sp>
      <p:sp>
        <p:nvSpPr>
          <p:cNvPr id="2525" name="テキスト ボックス 84">
            <a:extLst>
              <a:ext uri="{FF2B5EF4-FFF2-40B4-BE49-F238E27FC236}">
                <a16:creationId xmlns:a16="http://schemas.microsoft.com/office/drawing/2014/main" id="{6E0622EB-BA85-4B55-D3A6-D34AD9C661A2}"/>
              </a:ext>
            </a:extLst>
          </p:cNvPr>
          <p:cNvSpPr txBox="1"/>
          <p:nvPr/>
        </p:nvSpPr>
        <p:spPr>
          <a:xfrm>
            <a:off x="14982702" y="1350444"/>
            <a:ext cx="179545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ゴールキーパープログラム担当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526" name="テキスト ボックス 2525">
            <a:extLst>
              <a:ext uri="{FF2B5EF4-FFF2-40B4-BE49-F238E27FC236}">
                <a16:creationId xmlns:a16="http://schemas.microsoft.com/office/drawing/2014/main" id="{D611F97B-FA0A-81AC-6E20-1ECCBAD1F5E7}"/>
              </a:ext>
            </a:extLst>
          </p:cNvPr>
          <p:cNvSpPr txBox="1"/>
          <p:nvPr/>
        </p:nvSpPr>
        <p:spPr>
          <a:xfrm>
            <a:off x="14269670" y="57570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Software</a:t>
            </a:r>
          </a:p>
        </p:txBody>
      </p:sp>
      <p:sp>
        <p:nvSpPr>
          <p:cNvPr id="2527" name="テキスト ボックス 2526">
            <a:extLst>
              <a:ext uri="{FF2B5EF4-FFF2-40B4-BE49-F238E27FC236}">
                <a16:creationId xmlns:a16="http://schemas.microsoft.com/office/drawing/2014/main" id="{2315A94F-3B99-8ABF-7590-EEC69A29A22E}"/>
              </a:ext>
            </a:extLst>
          </p:cNvPr>
          <p:cNvSpPr txBox="1"/>
          <p:nvPr/>
        </p:nvSpPr>
        <p:spPr>
          <a:xfrm>
            <a:off x="14269417" y="239169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Hardware</a:t>
            </a:r>
            <a:endParaRPr kumimoji="1" lang="ja-JP" altLang="en-US" sz="2000" b="1" dirty="0">
              <a:solidFill>
                <a:schemeClr val="bg1"/>
              </a:solidFill>
              <a:latin typeface="Bahnschrift SemiCondensed" panose="020B0502040204020203" pitchFamily="34" charset="0"/>
              <a:cs typeface="Cascadia Code" panose="020B0609020000020004" pitchFamily="49" charset="0"/>
            </a:endParaRPr>
          </a:p>
        </p:txBody>
      </p:sp>
      <p:sp>
        <p:nvSpPr>
          <p:cNvPr id="2528" name="テキスト ボックス 84">
            <a:extLst>
              <a:ext uri="{FF2B5EF4-FFF2-40B4-BE49-F238E27FC236}">
                <a16:creationId xmlns:a16="http://schemas.microsoft.com/office/drawing/2014/main" id="{F6FD746D-FF6B-BD9E-AD5A-B39AC2E8C809}"/>
              </a:ext>
            </a:extLst>
          </p:cNvPr>
          <p:cNvSpPr txBox="1"/>
          <p:nvPr/>
        </p:nvSpPr>
        <p:spPr>
          <a:xfrm>
            <a:off x="15008581" y="212742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アタッカー機プログラム担当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535" name="テキスト ボックス 2534">
            <a:extLst>
              <a:ext uri="{FF2B5EF4-FFF2-40B4-BE49-F238E27FC236}">
                <a16:creationId xmlns:a16="http://schemas.microsoft.com/office/drawing/2014/main" id="{37D57065-6F64-8C07-4D5C-E20967AE83F7}"/>
              </a:ext>
            </a:extLst>
          </p:cNvPr>
          <p:cNvSpPr txBox="1"/>
          <p:nvPr/>
        </p:nvSpPr>
        <p:spPr>
          <a:xfrm>
            <a:off x="9221575" y="3012957"/>
            <a:ext cx="1140013"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Team X</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536" name="テキスト ボックス 2535">
            <a:extLst>
              <a:ext uri="{FF2B5EF4-FFF2-40B4-BE49-F238E27FC236}">
                <a16:creationId xmlns:a16="http://schemas.microsoft.com/office/drawing/2014/main" id="{D2A07DCD-8455-4594-B248-D9FEE1F11845}"/>
              </a:ext>
            </a:extLst>
          </p:cNvPr>
          <p:cNvSpPr txBox="1"/>
          <p:nvPr/>
        </p:nvSpPr>
        <p:spPr>
          <a:xfrm>
            <a:off x="8949558" y="1394991"/>
            <a:ext cx="1733096"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Team GitHub</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2662" name="図 2661">
            <a:extLst>
              <a:ext uri="{FF2B5EF4-FFF2-40B4-BE49-F238E27FC236}">
                <a16:creationId xmlns:a16="http://schemas.microsoft.com/office/drawing/2014/main" id="{75111E4D-21A9-18C7-3F7F-2F4793686ADF}"/>
              </a:ext>
            </a:extLst>
          </p:cNvPr>
          <p:cNvPicPr>
            <a:picLocks noChangeAspect="1"/>
          </p:cNvPicPr>
          <p:nvPr/>
        </p:nvPicPr>
        <p:blipFill>
          <a:blip r:embed="rId15"/>
          <a:stretch>
            <a:fillRect/>
          </a:stretch>
        </p:blipFill>
        <p:spPr>
          <a:xfrm>
            <a:off x="25653241" y="13415595"/>
            <a:ext cx="4271782" cy="1632640"/>
          </a:xfrm>
          <a:prstGeom prst="rect">
            <a:avLst/>
          </a:prstGeom>
        </p:spPr>
      </p:pic>
      <p:sp>
        <p:nvSpPr>
          <p:cNvPr id="2666" name="Google Shape;265;p13">
            <a:extLst>
              <a:ext uri="{FF2B5EF4-FFF2-40B4-BE49-F238E27FC236}">
                <a16:creationId xmlns:a16="http://schemas.microsoft.com/office/drawing/2014/main" id="{DA29CFC7-648A-299A-0187-75C2A325FB0D}"/>
              </a:ext>
            </a:extLst>
          </p:cNvPr>
          <p:cNvSpPr txBox="1"/>
          <p:nvPr/>
        </p:nvSpPr>
        <p:spPr>
          <a:xfrm>
            <a:off x="24700484" y="5351910"/>
            <a:ext cx="5765535" cy="8263740"/>
          </a:xfrm>
          <a:prstGeom prst="rect">
            <a:avLst/>
          </a:prstGeom>
          <a:noFill/>
          <a:ln>
            <a:noFill/>
          </a:ln>
        </p:spPr>
        <p:txBody>
          <a:bodyPr spcFirstLastPara="1" wrap="square" lIns="182850" tIns="182850" rIns="182850" bIns="182850" anchor="t" anchorCtr="0">
            <a:spAutoFit/>
          </a:bodyPr>
          <a:lstStyle/>
          <a:p>
            <a:r>
              <a:rPr lang="ja-JP" altLang="en-US" sz="900" b="1" dirty="0">
                <a:latin typeface="游ゴシック" panose="020B0400000000000000" pitchFamily="50" charset="-128"/>
                <a:ea typeface="游ゴシック" panose="020B0400000000000000" pitchFamily="50" charset="-128"/>
              </a:rPr>
              <a:t>検証</a:t>
            </a:r>
            <a:r>
              <a:rPr lang="en-US" altLang="ja-JP" sz="900" b="1" dirty="0">
                <a:latin typeface="游ゴシック" panose="020B0400000000000000" pitchFamily="50" charset="-128"/>
                <a:ea typeface="游ゴシック" panose="020B0400000000000000" pitchFamily="50" charset="-128"/>
              </a:rPr>
              <a:t>2</a:t>
            </a:r>
            <a:r>
              <a:rPr lang="ja-JP" altLang="en-US" sz="900" b="1" dirty="0">
                <a:latin typeface="游ゴシック" panose="020B0400000000000000" pitchFamily="50" charset="-128"/>
                <a:ea typeface="游ゴシック" panose="020B0400000000000000" pitchFamily="50" charset="-128"/>
              </a:rPr>
              <a:t>：加速度制御の有無による減速特性の比較</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加速度制御を使ってロボットを目標速度まで加速させた後、その速度を下げて減速させる場合と</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加速度制御を使わずに一定時間走行させた後、モーターの値を下げて速度を減速させる場合について</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どうなるかを調べる。</a:t>
            </a:r>
            <a:r>
              <a:rPr lang="ja-JP" altLang="en-US" sz="900" dirty="0">
                <a:latin typeface="游ゴシック" panose="020B0400000000000000" pitchFamily="50" charset="-128"/>
                <a:ea typeface="游ゴシック" panose="020B0400000000000000" pitchFamily="50" charset="-128"/>
              </a:rPr>
              <a:t>その後、速度（</a:t>
            </a:r>
            <a:r>
              <a:rPr lang="en-US" altLang="ja-JP" sz="900" dirty="0">
                <a:latin typeface="游ゴシック" panose="020B0400000000000000" pitchFamily="50" charset="-128"/>
                <a:ea typeface="游ゴシック" panose="020B0400000000000000" pitchFamily="50" charset="-128"/>
              </a:rPr>
              <a:t>v</a:t>
            </a:r>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cm/s</a:t>
            </a:r>
            <a:r>
              <a:rPr lang="ja-JP" altLang="en-US" sz="900" dirty="0">
                <a:latin typeface="游ゴシック" panose="020B0400000000000000" pitchFamily="50" charset="-128"/>
                <a:ea typeface="游ゴシック" panose="020B0400000000000000" pitchFamily="50" charset="-128"/>
              </a:rPr>
              <a:t>）と時間（</a:t>
            </a:r>
            <a:r>
              <a:rPr lang="en-US" altLang="ja-JP" sz="900" dirty="0">
                <a:latin typeface="游ゴシック" panose="020B0400000000000000" pitchFamily="50" charset="-128"/>
                <a:ea typeface="游ゴシック" panose="020B0400000000000000" pitchFamily="50" charset="-128"/>
              </a:rPr>
              <a:t>t</a:t>
            </a:r>
            <a:r>
              <a:rPr lang="ja-JP" altLang="en-US" sz="900" dirty="0">
                <a:latin typeface="游ゴシック" panose="020B0400000000000000" pitchFamily="50" charset="-128"/>
                <a:ea typeface="游ゴシック" panose="020B0400000000000000" pitchFamily="50" charset="-128"/>
              </a:rPr>
              <a:t>：秒）の関係をグラフにして比較しました。</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cs typeface="Meiryo"/>
                <a:sym typeface="Meiryo"/>
              </a:rPr>
              <a:t>結果：</a:t>
            </a: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グラフから、加速度制御なしの場合、速度は上がり続けているのがわかります。</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一方、加速度制御を使用した場合、速度は</a:t>
            </a:r>
            <a:r>
              <a:rPr lang="en-US" altLang="ja-JP" sz="900" dirty="0">
                <a:latin typeface="游ゴシック" panose="020B0400000000000000" pitchFamily="50" charset="-128"/>
                <a:ea typeface="游ゴシック" panose="020B0400000000000000" pitchFamily="50" charset="-128"/>
              </a:rPr>
              <a:t>120cm/s</a:t>
            </a:r>
            <a:r>
              <a:rPr lang="ja-JP" altLang="en-US" sz="900" dirty="0">
                <a:latin typeface="游ゴシック" panose="020B0400000000000000" pitchFamily="50" charset="-128"/>
                <a:ea typeface="游ゴシック" panose="020B0400000000000000" pitchFamily="50" charset="-128"/>
              </a:rPr>
              <a:t>で一定になり、速度を落とす際には制御ありの方が</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制御なしよりも急激に減速することがわかりました。</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この結果から、加速度制御を行うと速度が一定になり、速やかに減速できることが確認できました。</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（グラフ</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参照）</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rPr>
              <a:t>検証</a:t>
            </a:r>
            <a:r>
              <a:rPr lang="en-US" altLang="ja-JP" sz="900" b="1" dirty="0">
                <a:latin typeface="游ゴシック" panose="020B0400000000000000" pitchFamily="50" charset="-128"/>
                <a:ea typeface="游ゴシック" panose="020B0400000000000000" pitchFamily="50" charset="-128"/>
              </a:rPr>
              <a:t>3</a:t>
            </a:r>
            <a:r>
              <a:rPr lang="ja-JP" altLang="en-US" sz="900" b="1" dirty="0">
                <a:latin typeface="游ゴシック" panose="020B0400000000000000" pitchFamily="50" charset="-128"/>
                <a:ea typeface="游ゴシック" panose="020B0400000000000000" pitchFamily="50" charset="-128"/>
              </a:rPr>
              <a:t>：ライン踏み時の速度最適化</a:t>
            </a:r>
            <a:endParaRPr lang="en-US" altLang="ja-JP" sz="900" b="1"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　制御をおこなった状態で、ラインを踏んだ際にブレーキをかけるプログラムを</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作成しました。ラインを踏んだ際に、ラインアウトせずに壁に当たらない</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最高速度を見つけることを目指しました。</a:t>
            </a: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r>
              <a:rPr lang="ja-JP" altLang="en-US" sz="900" dirty="0">
                <a:latin typeface="游ゴシック" panose="020B0400000000000000" pitchFamily="50" charset="-128"/>
                <a:ea typeface="游ゴシック" panose="020B0400000000000000" pitchFamily="50" charset="-128"/>
              </a:rPr>
              <a:t>結果から、速度の基準</a:t>
            </a:r>
            <a:r>
              <a:rPr lang="en-US" altLang="ja-JP" sz="900" dirty="0">
                <a:latin typeface="游ゴシック" panose="020B0400000000000000" pitchFamily="50" charset="-128"/>
                <a:ea typeface="游ゴシック" panose="020B0400000000000000" pitchFamily="50" charset="-128"/>
              </a:rPr>
              <a:t>600</a:t>
            </a:r>
            <a:r>
              <a:rPr lang="ja-JP" altLang="en-US" sz="900" dirty="0">
                <a:latin typeface="游ゴシック" panose="020B0400000000000000" pitchFamily="50" charset="-128"/>
                <a:ea typeface="游ゴシック" panose="020B0400000000000000" pitchFamily="50" charset="-128"/>
              </a:rPr>
              <a:t>がラインアウトをせず、最適な最高速度であることが</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わかりました。この速度をライン付近での最高速度として設定し、</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それ以外の場所では速度を出すロボットを使用することにしました。（表</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参照）</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rPr>
              <a:t>まとめ：</a:t>
            </a:r>
            <a:endParaRPr lang="en-US" altLang="ja-JP" sz="900" b="1"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検証</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より、加速度制御なしは、速度が上がり続けているのに対し、</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　　　　　　加速度制御ありは、最終的に速度が一定になっている。</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検証２より、加速度ありの方が、なしよりも減速が速い。</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検証３より、以前までは、ラインからでないモーターの回転数を調整していたが、</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　　　　　　ラインから出ない最高速度を発見できた。</a:t>
            </a:r>
            <a:endParaRPr lang="en-US" altLang="ja-JP" sz="900" dirty="0">
              <a:latin typeface="游ゴシック" panose="020B0400000000000000" pitchFamily="50" charset="-128"/>
              <a:ea typeface="游ゴシック" panose="020B0400000000000000" pitchFamily="50" charset="-128"/>
            </a:endParaRPr>
          </a:p>
        </p:txBody>
      </p:sp>
      <p:pic>
        <p:nvPicPr>
          <p:cNvPr id="2667" name="図 2666">
            <a:extLst>
              <a:ext uri="{FF2B5EF4-FFF2-40B4-BE49-F238E27FC236}">
                <a16:creationId xmlns:a16="http://schemas.microsoft.com/office/drawing/2014/main" id="{4AC3025D-9449-AE6A-C4B8-2EF18B5900CD}"/>
              </a:ext>
            </a:extLst>
          </p:cNvPr>
          <p:cNvPicPr>
            <a:picLocks noChangeAspect="1"/>
          </p:cNvPicPr>
          <p:nvPr/>
        </p:nvPicPr>
        <p:blipFill>
          <a:blip r:embed="rId16"/>
          <a:srcRect l="859" r="1803"/>
          <a:stretch/>
        </p:blipFill>
        <p:spPr>
          <a:xfrm>
            <a:off x="24840475" y="10567497"/>
            <a:ext cx="5199115" cy="944875"/>
          </a:xfrm>
          <a:prstGeom prst="rect">
            <a:avLst/>
          </a:prstGeom>
        </p:spPr>
      </p:pic>
      <p:sp>
        <p:nvSpPr>
          <p:cNvPr id="2668" name="テキスト ボックス 2667">
            <a:extLst>
              <a:ext uri="{FF2B5EF4-FFF2-40B4-BE49-F238E27FC236}">
                <a16:creationId xmlns:a16="http://schemas.microsoft.com/office/drawing/2014/main" id="{14C81165-6B69-A79C-F06E-823D22AAE42D}"/>
              </a:ext>
            </a:extLst>
          </p:cNvPr>
          <p:cNvSpPr txBox="1"/>
          <p:nvPr/>
        </p:nvSpPr>
        <p:spPr>
          <a:xfrm>
            <a:off x="25628600" y="10113589"/>
            <a:ext cx="3253122" cy="369332"/>
          </a:xfrm>
          <a:prstGeom prst="rect">
            <a:avLst/>
          </a:prstGeom>
          <a:noFill/>
        </p:spPr>
        <p:txBody>
          <a:bodyPr wrap="square" rtlCol="0">
            <a:spAutoFit/>
          </a:bodyPr>
          <a:lstStyle/>
          <a:p>
            <a:r>
              <a:rPr kumimoji="1" lang="ja-JP" altLang="en-US" sz="1800" b="1" dirty="0">
                <a:latin typeface="游ゴシック" panose="020B0400000000000000" pitchFamily="50" charset="-128"/>
                <a:ea typeface="游ゴシック" panose="020B0400000000000000" pitchFamily="50" charset="-128"/>
              </a:rPr>
              <a:t>ラインアウトしない速度比較</a:t>
            </a:r>
          </a:p>
        </p:txBody>
      </p:sp>
      <p:sp>
        <p:nvSpPr>
          <p:cNvPr id="2671" name="テキスト ボックス 2670">
            <a:extLst>
              <a:ext uri="{FF2B5EF4-FFF2-40B4-BE49-F238E27FC236}">
                <a16:creationId xmlns:a16="http://schemas.microsoft.com/office/drawing/2014/main" id="{1DBD6F2C-8A66-3194-F50A-F609CEA171E3}"/>
              </a:ext>
            </a:extLst>
          </p:cNvPr>
          <p:cNvSpPr txBox="1"/>
          <p:nvPr/>
        </p:nvSpPr>
        <p:spPr>
          <a:xfrm>
            <a:off x="24914136" y="13741574"/>
            <a:ext cx="1258796" cy="338554"/>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検証１</a:t>
            </a:r>
          </a:p>
        </p:txBody>
      </p:sp>
      <p:sp>
        <p:nvSpPr>
          <p:cNvPr id="2672" name="テキスト ボックス 2671">
            <a:extLst>
              <a:ext uri="{FF2B5EF4-FFF2-40B4-BE49-F238E27FC236}">
                <a16:creationId xmlns:a16="http://schemas.microsoft.com/office/drawing/2014/main" id="{D617A398-2127-9984-991D-F53782794DFA}"/>
              </a:ext>
            </a:extLst>
          </p:cNvPr>
          <p:cNvSpPr txBox="1"/>
          <p:nvPr/>
        </p:nvSpPr>
        <p:spPr>
          <a:xfrm>
            <a:off x="24933605" y="14188626"/>
            <a:ext cx="1258796" cy="338554"/>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検証</a:t>
            </a:r>
            <a:r>
              <a:rPr kumimoji="1" lang="en-US" altLang="ja-JP" sz="1600" b="1" dirty="0">
                <a:latin typeface="游ゴシック" panose="020B0400000000000000" pitchFamily="50" charset="-128"/>
                <a:ea typeface="游ゴシック" panose="020B0400000000000000" pitchFamily="50" charset="-128"/>
              </a:rPr>
              <a:t>2</a:t>
            </a:r>
            <a:endParaRPr kumimoji="1" lang="ja-JP" altLang="en-US" sz="1600" b="1" dirty="0">
              <a:latin typeface="游ゴシック" panose="020B0400000000000000" pitchFamily="50" charset="-128"/>
              <a:ea typeface="游ゴシック" panose="020B0400000000000000" pitchFamily="50" charset="-128"/>
            </a:endParaRPr>
          </a:p>
        </p:txBody>
      </p:sp>
      <p:sp>
        <p:nvSpPr>
          <p:cNvPr id="2673" name="テキスト ボックス 2672">
            <a:extLst>
              <a:ext uri="{FF2B5EF4-FFF2-40B4-BE49-F238E27FC236}">
                <a16:creationId xmlns:a16="http://schemas.microsoft.com/office/drawing/2014/main" id="{452F9F9B-C412-7456-4D7D-063D50324750}"/>
              </a:ext>
            </a:extLst>
          </p:cNvPr>
          <p:cNvSpPr txBox="1"/>
          <p:nvPr/>
        </p:nvSpPr>
        <p:spPr>
          <a:xfrm>
            <a:off x="24933605" y="14663532"/>
            <a:ext cx="1258796" cy="338554"/>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検証</a:t>
            </a:r>
            <a:r>
              <a:rPr kumimoji="1" lang="en-US" altLang="ja-JP" sz="1600" b="1" dirty="0">
                <a:latin typeface="游ゴシック" panose="020B0400000000000000" pitchFamily="50" charset="-128"/>
                <a:ea typeface="游ゴシック" panose="020B0400000000000000" pitchFamily="50" charset="-128"/>
              </a:rPr>
              <a:t>3</a:t>
            </a:r>
            <a:endParaRPr kumimoji="1" lang="ja-JP" altLang="en-US" sz="1600" b="1" dirty="0">
              <a:latin typeface="游ゴシック" panose="020B0400000000000000" pitchFamily="50" charset="-128"/>
              <a:ea typeface="游ゴシック" panose="020B0400000000000000" pitchFamily="50" charset="-128"/>
            </a:endParaRPr>
          </a:p>
        </p:txBody>
      </p:sp>
      <p:sp>
        <p:nvSpPr>
          <p:cNvPr id="2683" name="テキスト ボックス 2682">
            <a:extLst>
              <a:ext uri="{FF2B5EF4-FFF2-40B4-BE49-F238E27FC236}">
                <a16:creationId xmlns:a16="http://schemas.microsoft.com/office/drawing/2014/main" id="{0DD4A40A-302C-8356-6B4E-697DCA186312}"/>
              </a:ext>
            </a:extLst>
          </p:cNvPr>
          <p:cNvSpPr txBox="1"/>
          <p:nvPr/>
        </p:nvSpPr>
        <p:spPr>
          <a:xfrm>
            <a:off x="18787197" y="10052533"/>
            <a:ext cx="778743" cy="230832"/>
          </a:xfrm>
          <a:prstGeom prst="rect">
            <a:avLst/>
          </a:prstGeom>
          <a:noFill/>
        </p:spPr>
        <p:txBody>
          <a:bodyPr wrap="square" rtlCol="0">
            <a:spAutoFit/>
          </a:bodyPr>
          <a:lstStyle/>
          <a:p>
            <a:r>
              <a:rPr kumimoji="1" lang="ja-JP" altLang="en-US" sz="900" dirty="0">
                <a:latin typeface="游ゴシック" panose="020B0400000000000000" pitchFamily="50" charset="-128"/>
                <a:ea typeface="游ゴシック" panose="020B0400000000000000" pitchFamily="50" charset="-128"/>
              </a:rPr>
              <a:t>▷写真１</a:t>
            </a:r>
          </a:p>
        </p:txBody>
      </p:sp>
      <p:sp>
        <p:nvSpPr>
          <p:cNvPr id="2684" name="テキスト ボックス 2683">
            <a:extLst>
              <a:ext uri="{FF2B5EF4-FFF2-40B4-BE49-F238E27FC236}">
                <a16:creationId xmlns:a16="http://schemas.microsoft.com/office/drawing/2014/main" id="{DBA7D167-ADC5-9AA7-797F-B4A391D384FD}"/>
              </a:ext>
            </a:extLst>
          </p:cNvPr>
          <p:cNvSpPr txBox="1"/>
          <p:nvPr/>
        </p:nvSpPr>
        <p:spPr>
          <a:xfrm>
            <a:off x="21673396" y="10050780"/>
            <a:ext cx="699128" cy="230832"/>
          </a:xfrm>
          <a:prstGeom prst="rect">
            <a:avLst/>
          </a:prstGeom>
          <a:noFill/>
        </p:spPr>
        <p:txBody>
          <a:bodyPr wrap="square" rtlCol="0">
            <a:spAutoFit/>
          </a:bodyPr>
          <a:lstStyle/>
          <a:p>
            <a:r>
              <a:rPr kumimoji="1" lang="ja-JP" altLang="en-US" sz="900" dirty="0">
                <a:latin typeface="游ゴシック" panose="020B0400000000000000" pitchFamily="50" charset="-128"/>
                <a:ea typeface="游ゴシック" panose="020B0400000000000000" pitchFamily="50" charset="-128"/>
              </a:rPr>
              <a:t>▷写真２</a:t>
            </a:r>
          </a:p>
        </p:txBody>
      </p:sp>
      <p:pic>
        <p:nvPicPr>
          <p:cNvPr id="2674" name="Picture 6">
            <a:extLst>
              <a:ext uri="{FF2B5EF4-FFF2-40B4-BE49-F238E27FC236}">
                <a16:creationId xmlns:a16="http://schemas.microsoft.com/office/drawing/2014/main" id="{F25DE866-D6E6-6A3B-2602-9EA133A48E4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296" t="11614" r="2111" b="551"/>
          <a:stretch/>
        </p:blipFill>
        <p:spPr bwMode="auto">
          <a:xfrm>
            <a:off x="19232645" y="12405646"/>
            <a:ext cx="5183750" cy="2288567"/>
          </a:xfrm>
          <a:prstGeom prst="rect">
            <a:avLst/>
          </a:prstGeom>
          <a:noFill/>
          <a:extLst>
            <a:ext uri="{909E8E84-426E-40DD-AFC4-6F175D3DCCD1}">
              <a14:hiddenFill xmlns:a14="http://schemas.microsoft.com/office/drawing/2010/main">
                <a:solidFill>
                  <a:srgbClr val="FFFFFF"/>
                </a:solidFill>
              </a14:hiddenFill>
            </a:ext>
          </a:extLst>
        </p:spPr>
      </p:pic>
      <p:pic>
        <p:nvPicPr>
          <p:cNvPr id="2670" name="Picture 6">
            <a:extLst>
              <a:ext uri="{FF2B5EF4-FFF2-40B4-BE49-F238E27FC236}">
                <a16:creationId xmlns:a16="http://schemas.microsoft.com/office/drawing/2014/main" id="{B7CB3E0A-6CC7-015A-B389-52FF6C5A881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274727" y="6275210"/>
            <a:ext cx="4815546" cy="2063086"/>
          </a:xfrm>
          <a:prstGeom prst="rect">
            <a:avLst/>
          </a:prstGeom>
          <a:noFill/>
          <a:extLst>
            <a:ext uri="{909E8E84-426E-40DD-AFC4-6F175D3DCCD1}">
              <a14:hiddenFill xmlns:a14="http://schemas.microsoft.com/office/drawing/2010/main">
                <a:solidFill>
                  <a:srgbClr val="FFFFFF"/>
                </a:solidFill>
              </a14:hiddenFill>
            </a:ext>
          </a:extLst>
        </p:spPr>
      </p:pic>
      <p:sp>
        <p:nvSpPr>
          <p:cNvPr id="2700" name="テキスト ボックス 2699">
            <a:extLst>
              <a:ext uri="{FF2B5EF4-FFF2-40B4-BE49-F238E27FC236}">
                <a16:creationId xmlns:a16="http://schemas.microsoft.com/office/drawing/2014/main" id="{B770FDA6-183F-DFA5-C2BB-55CA0049592C}"/>
              </a:ext>
            </a:extLst>
          </p:cNvPr>
          <p:cNvSpPr txBox="1"/>
          <p:nvPr/>
        </p:nvSpPr>
        <p:spPr>
          <a:xfrm>
            <a:off x="23871175" y="11271131"/>
            <a:ext cx="899344"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▷図１</a:t>
            </a:r>
          </a:p>
        </p:txBody>
      </p:sp>
      <p:pic>
        <p:nvPicPr>
          <p:cNvPr id="2701" name="Picture 2">
            <a:extLst>
              <a:ext uri="{FF2B5EF4-FFF2-40B4-BE49-F238E27FC236}">
                <a16:creationId xmlns:a16="http://schemas.microsoft.com/office/drawing/2014/main" id="{81F1450E-4574-01AA-A2F2-3E2DD3B0073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32646" y="20507422"/>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703" name="テキスト ボックス 2702">
            <a:extLst>
              <a:ext uri="{FF2B5EF4-FFF2-40B4-BE49-F238E27FC236}">
                <a16:creationId xmlns:a16="http://schemas.microsoft.com/office/drawing/2014/main" id="{DD00D3D5-E4E9-D12B-7F55-1131D6D1F40F}"/>
              </a:ext>
            </a:extLst>
          </p:cNvPr>
          <p:cNvSpPr txBox="1"/>
          <p:nvPr/>
        </p:nvSpPr>
        <p:spPr>
          <a:xfrm>
            <a:off x="29028" y="20350938"/>
            <a:ext cx="2450113" cy="923330"/>
          </a:xfrm>
          <a:prstGeom prst="rect">
            <a:avLst/>
          </a:prstGeom>
          <a:noFill/>
        </p:spPr>
        <p:txBody>
          <a:bodyPr wrap="square" rtlCol="0">
            <a:spAutoFit/>
          </a:bodyPr>
          <a:lstStyle/>
          <a:p>
            <a:r>
              <a:rPr kumimoji="1" lang="en-US" altLang="ja-JP" sz="5400" dirty="0">
                <a:latin typeface="Bahnschrift SemiCondensed" panose="020B0502040204020203" pitchFamily="34" charset="0"/>
              </a:rPr>
              <a:t>Sponsor</a:t>
            </a:r>
            <a:endParaRPr kumimoji="1" lang="ja-JP" altLang="en-US" sz="5400" dirty="0">
              <a:latin typeface="Bahnschrift SemiCondensed" panose="020B0502040204020203" pitchFamily="34" charset="0"/>
            </a:endParaRPr>
          </a:p>
        </p:txBody>
      </p:sp>
      <p:pic>
        <p:nvPicPr>
          <p:cNvPr id="2704" name="Picture 6">
            <a:extLst>
              <a:ext uri="{FF2B5EF4-FFF2-40B4-BE49-F238E27FC236}">
                <a16:creationId xmlns:a16="http://schemas.microsoft.com/office/drawing/2014/main" id="{CC35C30B-2169-0965-EADE-39BD1FE524B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944023" y="88348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705" name="Picture 8">
            <a:extLst>
              <a:ext uri="{FF2B5EF4-FFF2-40B4-BE49-F238E27FC236}">
                <a16:creationId xmlns:a16="http://schemas.microsoft.com/office/drawing/2014/main" id="{0202D0A5-B248-CAA9-70E0-711AAD303A7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940917" y="27020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706" name="Picture 10">
            <a:extLst>
              <a:ext uri="{FF2B5EF4-FFF2-40B4-BE49-F238E27FC236}">
                <a16:creationId xmlns:a16="http://schemas.microsoft.com/office/drawing/2014/main" id="{22411B6A-D6D3-B035-A95D-FAC9A900007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940917" y="35423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707" name="Picture 12">
            <a:extLst>
              <a:ext uri="{FF2B5EF4-FFF2-40B4-BE49-F238E27FC236}">
                <a16:creationId xmlns:a16="http://schemas.microsoft.com/office/drawing/2014/main" id="{BFDB5034-AEED-2D57-1096-9111BFD42A3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947782" y="172657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708" name="テキスト ボックス 84">
            <a:extLst>
              <a:ext uri="{FF2B5EF4-FFF2-40B4-BE49-F238E27FC236}">
                <a16:creationId xmlns:a16="http://schemas.microsoft.com/office/drawing/2014/main" id="{B6CB209D-9C14-3941-DB30-7FDD9A019552}"/>
              </a:ext>
            </a:extLst>
          </p:cNvPr>
          <p:cNvSpPr txBox="1"/>
          <p:nvPr/>
        </p:nvSpPr>
        <p:spPr>
          <a:xfrm>
            <a:off x="14988744" y="4023642"/>
            <a:ext cx="146865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回路設計、メディア担当</a:t>
            </a:r>
          </a:p>
        </p:txBody>
      </p:sp>
      <p:pic>
        <p:nvPicPr>
          <p:cNvPr id="2709" name="Picture 14">
            <a:extLst>
              <a:ext uri="{FF2B5EF4-FFF2-40B4-BE49-F238E27FC236}">
                <a16:creationId xmlns:a16="http://schemas.microsoft.com/office/drawing/2014/main" id="{261502F7-DA6A-5E29-9687-11CBD35D4A1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728" name="Picture 14">
            <a:extLst>
              <a:ext uri="{FF2B5EF4-FFF2-40B4-BE49-F238E27FC236}">
                <a16:creationId xmlns:a16="http://schemas.microsoft.com/office/drawing/2014/main" id="{BF3A0147-F46F-F996-AFEE-AD794A46A3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807" name="Picture 2">
            <a:extLst>
              <a:ext uri="{FF2B5EF4-FFF2-40B4-BE49-F238E27FC236}">
                <a16:creationId xmlns:a16="http://schemas.microsoft.com/office/drawing/2014/main" id="{FA25C515-B303-A3B9-483B-AB3753CF8F5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41077" y="20465012"/>
            <a:ext cx="1338176" cy="914299"/>
          </a:xfrm>
          <a:prstGeom prst="rect">
            <a:avLst/>
          </a:prstGeom>
          <a:noFill/>
          <a:extLst>
            <a:ext uri="{909E8E84-426E-40DD-AFC4-6F175D3DCCD1}">
              <a14:hiddenFill xmlns:a14="http://schemas.microsoft.com/office/drawing/2010/main">
                <a:solidFill>
                  <a:srgbClr val="FFFFFF"/>
                </a:solidFill>
              </a14:hiddenFill>
            </a:ext>
          </a:extLst>
        </p:spPr>
      </p:pic>
      <p:sp>
        <p:nvSpPr>
          <p:cNvPr id="2809" name="正方形/長方形 2808">
            <a:extLst>
              <a:ext uri="{FF2B5EF4-FFF2-40B4-BE49-F238E27FC236}">
                <a16:creationId xmlns:a16="http://schemas.microsoft.com/office/drawing/2014/main" id="{5AF5313E-D623-6F19-1808-BB4D96F85DB0}"/>
              </a:ext>
            </a:extLst>
          </p:cNvPr>
          <p:cNvSpPr/>
          <p:nvPr/>
        </p:nvSpPr>
        <p:spPr>
          <a:xfrm>
            <a:off x="18708489" y="4495220"/>
            <a:ext cx="11454184"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Data / Results / Discussion</a:t>
            </a:r>
            <a:endParaRPr kumimoji="1" lang="ja-JP" altLang="en-US" sz="3200" b="1" dirty="0">
              <a:latin typeface="Bahnschrift SemiCondensed" panose="020B0502040204020203" pitchFamily="34" charset="0"/>
              <a:cs typeface="Cascadia Code" panose="020B0609020000020004" pitchFamily="49" charset="0"/>
            </a:endParaRPr>
          </a:p>
        </p:txBody>
      </p:sp>
      <p:pic>
        <p:nvPicPr>
          <p:cNvPr id="230" name="図 229">
            <a:extLst>
              <a:ext uri="{FF2B5EF4-FFF2-40B4-BE49-F238E27FC236}">
                <a16:creationId xmlns:a16="http://schemas.microsoft.com/office/drawing/2014/main" id="{DB54371D-7A43-F0FA-35CD-40CF6CBCECE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sp>
        <p:nvSpPr>
          <p:cNvPr id="135" name="正方形/長方形 134">
            <a:extLst>
              <a:ext uri="{FF2B5EF4-FFF2-40B4-BE49-F238E27FC236}">
                <a16:creationId xmlns:a16="http://schemas.microsoft.com/office/drawing/2014/main" id="{A2F8DCED-3506-4D87-635E-959F3C9FC5A1}"/>
              </a:ext>
            </a:extLst>
          </p:cNvPr>
          <p:cNvSpPr/>
          <p:nvPr/>
        </p:nvSpPr>
        <p:spPr>
          <a:xfrm>
            <a:off x="3296637" y="17572487"/>
            <a:ext cx="602474" cy="188944"/>
          </a:xfrm>
          <a:prstGeom prst="rect">
            <a:avLst/>
          </a:prstGeom>
          <a:solidFill>
            <a:schemeClr val="bg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37" name="正方形/長方形 136">
            <a:extLst>
              <a:ext uri="{FF2B5EF4-FFF2-40B4-BE49-F238E27FC236}">
                <a16:creationId xmlns:a16="http://schemas.microsoft.com/office/drawing/2014/main" id="{510AC85E-904F-E4E9-0119-8B85A0C1AF25}"/>
              </a:ext>
            </a:extLst>
          </p:cNvPr>
          <p:cNvSpPr/>
          <p:nvPr/>
        </p:nvSpPr>
        <p:spPr>
          <a:xfrm>
            <a:off x="3366682" y="18005550"/>
            <a:ext cx="1441149" cy="157094"/>
          </a:xfrm>
          <a:prstGeom prst="rect">
            <a:avLst/>
          </a:prstGeom>
          <a:solidFill>
            <a:schemeClr val="accent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39" name="正方形/長方形 138">
            <a:extLst>
              <a:ext uri="{FF2B5EF4-FFF2-40B4-BE49-F238E27FC236}">
                <a16:creationId xmlns:a16="http://schemas.microsoft.com/office/drawing/2014/main" id="{75D2BF07-EDC4-3735-A66E-19AB41318054}"/>
              </a:ext>
            </a:extLst>
          </p:cNvPr>
          <p:cNvSpPr/>
          <p:nvPr/>
        </p:nvSpPr>
        <p:spPr>
          <a:xfrm rot="16200000">
            <a:off x="2247964" y="18141990"/>
            <a:ext cx="163092" cy="366806"/>
          </a:xfrm>
          <a:prstGeom prst="rect">
            <a:avLst/>
          </a:prstGeom>
          <a:solidFill>
            <a:schemeClr val="accent6"/>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3" name="正方形/長方形 142">
            <a:extLst>
              <a:ext uri="{FF2B5EF4-FFF2-40B4-BE49-F238E27FC236}">
                <a16:creationId xmlns:a16="http://schemas.microsoft.com/office/drawing/2014/main" id="{2D9BCDBC-0EA6-A798-8AC4-93180F1DA737}"/>
              </a:ext>
            </a:extLst>
          </p:cNvPr>
          <p:cNvSpPr/>
          <p:nvPr/>
        </p:nvSpPr>
        <p:spPr>
          <a:xfrm rot="16200000">
            <a:off x="2176864" y="18831490"/>
            <a:ext cx="311799" cy="377823"/>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5" name="正方形/長方形 144">
            <a:extLst>
              <a:ext uri="{FF2B5EF4-FFF2-40B4-BE49-F238E27FC236}">
                <a16:creationId xmlns:a16="http://schemas.microsoft.com/office/drawing/2014/main" id="{855B3C18-6E1C-CAB3-5126-9A5D9C7B7B57}"/>
              </a:ext>
            </a:extLst>
          </p:cNvPr>
          <p:cNvSpPr/>
          <p:nvPr/>
        </p:nvSpPr>
        <p:spPr>
          <a:xfrm>
            <a:off x="3257965" y="17028810"/>
            <a:ext cx="1851333" cy="192993"/>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6" name="正方形/長方形 145">
            <a:extLst>
              <a:ext uri="{FF2B5EF4-FFF2-40B4-BE49-F238E27FC236}">
                <a16:creationId xmlns:a16="http://schemas.microsoft.com/office/drawing/2014/main" id="{9AD04AC9-262A-0952-4B61-BDD72EBE3630}"/>
              </a:ext>
            </a:extLst>
          </p:cNvPr>
          <p:cNvSpPr/>
          <p:nvPr/>
        </p:nvSpPr>
        <p:spPr>
          <a:xfrm>
            <a:off x="1721328" y="17033176"/>
            <a:ext cx="486020" cy="169545"/>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9" name="正方形/長方形 148">
            <a:extLst>
              <a:ext uri="{FF2B5EF4-FFF2-40B4-BE49-F238E27FC236}">
                <a16:creationId xmlns:a16="http://schemas.microsoft.com/office/drawing/2014/main" id="{4C459F6C-BFA6-BDAC-AFB1-82CA67A78C02}"/>
              </a:ext>
            </a:extLst>
          </p:cNvPr>
          <p:cNvSpPr/>
          <p:nvPr/>
        </p:nvSpPr>
        <p:spPr>
          <a:xfrm rot="5400000">
            <a:off x="823038" y="17360216"/>
            <a:ext cx="153889" cy="211020"/>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dirty="0"/>
          </a:p>
        </p:txBody>
      </p:sp>
      <p:sp>
        <p:nvSpPr>
          <p:cNvPr id="150" name="四角形: 角を丸くする 149">
            <a:extLst>
              <a:ext uri="{FF2B5EF4-FFF2-40B4-BE49-F238E27FC236}">
                <a16:creationId xmlns:a16="http://schemas.microsoft.com/office/drawing/2014/main" id="{2656C428-250C-70C7-654A-438B91087A62}"/>
              </a:ext>
            </a:extLst>
          </p:cNvPr>
          <p:cNvSpPr/>
          <p:nvPr/>
        </p:nvSpPr>
        <p:spPr>
          <a:xfrm>
            <a:off x="1956787" y="17443166"/>
            <a:ext cx="1418961" cy="797317"/>
          </a:xfrm>
          <a:prstGeom prst="roundRect">
            <a:avLst>
              <a:gd name="adj" fmla="val 12973"/>
            </a:avLst>
          </a:prstGeom>
          <a:ln w="12700"/>
        </p:spPr>
        <p:style>
          <a:lnRef idx="2">
            <a:schemeClr val="dk1"/>
          </a:lnRef>
          <a:fillRef idx="1">
            <a:schemeClr val="lt1"/>
          </a:fillRef>
          <a:effectRef idx="0">
            <a:schemeClr val="dk1"/>
          </a:effectRef>
          <a:fontRef idx="minor">
            <a:schemeClr val="dk1"/>
          </a:fontRef>
        </p:style>
        <p:txBody>
          <a:bodyPr lIns="36000" tIns="36000" rIns="0" bIns="36000" rtlCol="0" anchor="t" anchorCtr="0"/>
          <a:lstStyle/>
          <a:p>
            <a:r>
              <a:rPr kumimoji="1" lang="en-US" altLang="ja-JP" sz="1000" b="1" dirty="0">
                <a:solidFill>
                  <a:schemeClr val="tx1"/>
                </a:solidFill>
                <a:latin typeface="Bahnschrift SemiCondensed" panose="020B0502040204020203" pitchFamily="34" charset="0"/>
              </a:rPr>
              <a:t>Main Controller</a:t>
            </a:r>
          </a:p>
          <a:p>
            <a:r>
              <a:rPr lang="en-US" altLang="ja-JP" sz="700" dirty="0">
                <a:latin typeface="Bahnschrift SemiCondensed" panose="020B0502040204020203" pitchFamily="34" charset="0"/>
                <a:ea typeface="游ゴシック" panose="020B0400000000000000" pitchFamily="50" charset="-128"/>
              </a:rPr>
              <a:t>:Teensy 4.0</a:t>
            </a:r>
            <a:endParaRPr lang="en-US" altLang="ja-JP" sz="700" b="1" dirty="0">
              <a:solidFill>
                <a:srgbClr val="333333"/>
              </a:solidFill>
              <a:latin typeface="Bahnschrift SemiCondensed" panose="020B0502040204020203" pitchFamily="34" charset="0"/>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＞モータの制御や</a:t>
            </a:r>
            <a:endParaRPr lang="en-US" altLang="ja-JP" sz="700" dirty="0">
              <a:solidFill>
                <a:schemeClr val="tx1"/>
              </a:solidFill>
              <a:latin typeface="游ゴシック" panose="020B0400000000000000" pitchFamily="50" charset="-128"/>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　センサ処理に利用</a:t>
            </a:r>
            <a:endParaRPr kumimoji="1" lang="en-US" altLang="ja-JP" sz="700" b="1" dirty="0">
              <a:solidFill>
                <a:schemeClr val="tx1"/>
              </a:solidFill>
              <a:latin typeface="游ゴシック" panose="020B0400000000000000" pitchFamily="50" charset="-128"/>
              <a:ea typeface="游ゴシック" panose="020B0400000000000000" pitchFamily="50" charset="-128"/>
            </a:endParaRPr>
          </a:p>
          <a:p>
            <a:r>
              <a:rPr kumimoji="1" lang="ja-JP" altLang="en-US" sz="700" b="1" dirty="0">
                <a:solidFill>
                  <a:schemeClr val="tx1"/>
                </a:solidFill>
                <a:latin typeface="游ゴシック" panose="020B0400000000000000" pitchFamily="50" charset="-128"/>
                <a:ea typeface="游ゴシック" panose="020B0400000000000000" pitchFamily="50" charset="-128"/>
              </a:rPr>
              <a:t>　処理速度が速い</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pic>
        <p:nvPicPr>
          <p:cNvPr id="151" name="Picture 4">
            <a:extLst>
              <a:ext uri="{FF2B5EF4-FFF2-40B4-BE49-F238E27FC236}">
                <a16:creationId xmlns:a16="http://schemas.microsoft.com/office/drawing/2014/main" id="{9B545252-0DC2-2237-EE35-DB15EA39E65E}"/>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24009" r="7915" b="27972"/>
          <a:stretch/>
        </p:blipFill>
        <p:spPr bwMode="auto">
          <a:xfrm rot="5400000">
            <a:off x="2661690" y="17606838"/>
            <a:ext cx="840227" cy="438150"/>
          </a:xfrm>
          <a:prstGeom prst="rect">
            <a:avLst/>
          </a:prstGeom>
          <a:noFill/>
          <a:extLst>
            <a:ext uri="{909E8E84-426E-40DD-AFC4-6F175D3DCCD1}">
              <a14:hiddenFill xmlns:a14="http://schemas.microsoft.com/office/drawing/2010/main">
                <a:solidFill>
                  <a:srgbClr val="FFFFFF"/>
                </a:solidFill>
              </a14:hiddenFill>
            </a:ext>
          </a:extLst>
        </p:spPr>
      </p:pic>
      <p:sp>
        <p:nvSpPr>
          <p:cNvPr id="152" name="四角形: 角を丸くする 151">
            <a:extLst>
              <a:ext uri="{FF2B5EF4-FFF2-40B4-BE49-F238E27FC236}">
                <a16:creationId xmlns:a16="http://schemas.microsoft.com/office/drawing/2014/main" id="{423DA1AF-259F-2D42-4B9D-72EF00E54778}"/>
              </a:ext>
            </a:extLst>
          </p:cNvPr>
          <p:cNvSpPr/>
          <p:nvPr/>
        </p:nvSpPr>
        <p:spPr>
          <a:xfrm>
            <a:off x="1744741" y="18402612"/>
            <a:ext cx="1162695" cy="586364"/>
          </a:xfrm>
          <a:prstGeom prst="roundRect">
            <a:avLst>
              <a:gd name="adj" fmla="val 13338"/>
            </a:avLst>
          </a:prstGeom>
          <a:ln w="12700"/>
        </p:spPr>
        <p:style>
          <a:lnRef idx="2">
            <a:schemeClr val="dk1"/>
          </a:lnRef>
          <a:fillRef idx="1">
            <a:schemeClr val="lt1"/>
          </a:fillRef>
          <a:effectRef idx="0">
            <a:schemeClr val="dk1"/>
          </a:effectRef>
          <a:fontRef idx="minor">
            <a:schemeClr val="dk1"/>
          </a:fontRef>
        </p:style>
        <p:txBody>
          <a:bodyPr lIns="0" tIns="0" rIns="36000" bIns="36000" rtlCol="0" anchor="t" anchorCtr="0"/>
          <a:lstStyle/>
          <a:p>
            <a:r>
              <a:rPr kumimoji="1" lang="en-US" altLang="ja-JP" sz="1000" b="1" dirty="0">
                <a:solidFill>
                  <a:schemeClr val="tx1"/>
                </a:solidFill>
                <a:latin typeface="Bahnschrift SemiCondensed" panose="020B0502040204020203" pitchFamily="34" charset="0"/>
              </a:rPr>
              <a:t>Sub </a:t>
            </a:r>
          </a:p>
          <a:p>
            <a:r>
              <a:rPr kumimoji="1" lang="en-US" altLang="ja-JP" sz="1000" b="1" dirty="0">
                <a:solidFill>
                  <a:schemeClr val="tx1"/>
                </a:solidFill>
                <a:latin typeface="Bahnschrift SemiCondensed" panose="020B0502040204020203" pitchFamily="34" charset="0"/>
              </a:rPr>
              <a:t>Controller</a:t>
            </a:r>
          </a:p>
          <a:p>
            <a:r>
              <a:rPr kumimoji="1" lang="en-US" altLang="ja-JP" sz="700" dirty="0">
                <a:latin typeface="Bahnschrift SemiCondensed" panose="020B0502040204020203" pitchFamily="34" charset="0"/>
                <a:ea typeface="游ゴシック" panose="020B0400000000000000" pitchFamily="50" charset="-128"/>
              </a:rPr>
              <a:t>:</a:t>
            </a:r>
            <a:r>
              <a:rPr kumimoji="1" lang="en-US" altLang="ja-JP" sz="700" dirty="0" err="1">
                <a:solidFill>
                  <a:srgbClr val="333333"/>
                </a:solidFill>
                <a:latin typeface="Bahnschrift SemiCondensed" panose="020B0502040204020203" pitchFamily="34" charset="0"/>
                <a:ea typeface="游ゴシック" panose="020B0400000000000000" pitchFamily="50" charset="-128"/>
              </a:rPr>
              <a:t>Seeeduino</a:t>
            </a:r>
            <a:r>
              <a:rPr kumimoji="1" lang="en-US" altLang="ja-JP" sz="700" dirty="0">
                <a:solidFill>
                  <a:srgbClr val="333333"/>
                </a:solidFill>
                <a:latin typeface="Bahnschrift SemiCondensed" panose="020B0502040204020203" pitchFamily="34" charset="0"/>
                <a:ea typeface="游ゴシック" panose="020B0400000000000000" pitchFamily="50" charset="-128"/>
              </a:rPr>
              <a:t> XIAO</a:t>
            </a:r>
            <a:endParaRPr lang="en-US" altLang="ja-JP" sz="700" dirty="0">
              <a:solidFill>
                <a:schemeClr val="tx1"/>
              </a:solidFill>
              <a:latin typeface="Bahnschrift SemiCondensed" panose="020B0502040204020203" pitchFamily="34" charset="0"/>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＞小さくてピンの数も多い</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154" name="四角形: 角を丸くする 153">
            <a:extLst>
              <a:ext uri="{FF2B5EF4-FFF2-40B4-BE49-F238E27FC236}">
                <a16:creationId xmlns:a16="http://schemas.microsoft.com/office/drawing/2014/main" id="{A570203D-229F-06EE-901B-958724FC2359}"/>
              </a:ext>
            </a:extLst>
          </p:cNvPr>
          <p:cNvSpPr/>
          <p:nvPr/>
        </p:nvSpPr>
        <p:spPr>
          <a:xfrm>
            <a:off x="1754266" y="19107428"/>
            <a:ext cx="1235296" cy="447782"/>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36000" rtlCol="0" anchor="t" anchorCtr="0"/>
          <a:lstStyle/>
          <a:p>
            <a:r>
              <a:rPr kumimoji="1" lang="en-US" altLang="ja-JP" sz="1000" b="1" dirty="0">
                <a:solidFill>
                  <a:schemeClr val="tx1"/>
                </a:solidFill>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＞ピンを増やす</a:t>
            </a:r>
            <a:endParaRPr lang="en-US" altLang="ja-JP" sz="700" dirty="0">
              <a:solidFill>
                <a:schemeClr val="tx1"/>
              </a:solidFill>
              <a:latin typeface="游ゴシック" panose="020B0400000000000000" pitchFamily="50" charset="-128"/>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　ことが可能</a:t>
            </a:r>
            <a:endParaRPr lang="en-US" altLang="ja-JP" sz="700" dirty="0">
              <a:solidFill>
                <a:schemeClr val="tx1"/>
              </a:solidFill>
              <a:latin typeface="游ゴシック" panose="020B0400000000000000" pitchFamily="50" charset="-128"/>
              <a:ea typeface="游ゴシック" panose="020B0400000000000000" pitchFamily="50" charset="-128"/>
            </a:endParaRPr>
          </a:p>
          <a:p>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155" name="四角形: 角を丸くする 154">
            <a:extLst>
              <a:ext uri="{FF2B5EF4-FFF2-40B4-BE49-F238E27FC236}">
                <a16:creationId xmlns:a16="http://schemas.microsoft.com/office/drawing/2014/main" id="{B8C65277-AFB1-C529-760D-F69A32FD2E01}"/>
              </a:ext>
            </a:extLst>
          </p:cNvPr>
          <p:cNvSpPr/>
          <p:nvPr/>
        </p:nvSpPr>
        <p:spPr>
          <a:xfrm>
            <a:off x="1760203" y="19680363"/>
            <a:ext cx="1215495" cy="346838"/>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0" rtlCol="0" anchor="t" anchorCtr="0"/>
          <a:lstStyle/>
          <a:p>
            <a:r>
              <a:rPr kumimoji="1" lang="en-US" altLang="ja-JP" sz="1000" b="1" dirty="0">
                <a:solidFill>
                  <a:schemeClr val="tx1"/>
                </a:solidFill>
              </a:rPr>
              <a:t>Ball sensors</a:t>
            </a:r>
            <a:endParaRPr kumimoji="1" lang="en-US" altLang="ja-JP" sz="700" dirty="0">
              <a:solidFill>
                <a:schemeClr val="tx1"/>
              </a:solidFill>
            </a:endParaRPr>
          </a:p>
          <a:p>
            <a:r>
              <a:rPr kumimoji="1" lang="en-US" altLang="ja-JP" sz="700" dirty="0">
                <a:solidFill>
                  <a:schemeClr val="tx1"/>
                </a:solidFill>
              </a:rPr>
              <a:t>:TSSP58038× 16</a:t>
            </a:r>
            <a:endParaRPr kumimoji="1" lang="en-US" altLang="ja-JP" sz="1000" b="1" dirty="0">
              <a:solidFill>
                <a:schemeClr val="tx1"/>
              </a:solidFill>
            </a:endParaRPr>
          </a:p>
        </p:txBody>
      </p:sp>
      <p:sp>
        <p:nvSpPr>
          <p:cNvPr id="156" name="四角形: 角を丸くする 155">
            <a:extLst>
              <a:ext uri="{FF2B5EF4-FFF2-40B4-BE49-F238E27FC236}">
                <a16:creationId xmlns:a16="http://schemas.microsoft.com/office/drawing/2014/main" id="{5504745C-3930-7C99-6725-A2070CB7AA82}"/>
              </a:ext>
            </a:extLst>
          </p:cNvPr>
          <p:cNvSpPr/>
          <p:nvPr/>
        </p:nvSpPr>
        <p:spPr>
          <a:xfrm>
            <a:off x="5115648" y="16851245"/>
            <a:ext cx="959989" cy="494965"/>
          </a:xfrm>
          <a:prstGeom prst="roundRect">
            <a:avLst>
              <a:gd name="adj" fmla="val 10882"/>
            </a:avLst>
          </a:prstGeom>
          <a:noFill/>
          <a:ln w="12700"/>
        </p:spPr>
        <p:style>
          <a:lnRef idx="2">
            <a:schemeClr val="dk1"/>
          </a:lnRef>
          <a:fillRef idx="1">
            <a:schemeClr val="lt1"/>
          </a:fillRef>
          <a:effectRef idx="0">
            <a:schemeClr val="dk1"/>
          </a:effectRef>
          <a:fontRef idx="minor">
            <a:schemeClr val="dk1"/>
          </a:fontRef>
        </p:style>
        <p:txBody>
          <a:bodyPr lIns="36000" tIns="36000" rIns="0" bIns="36000" rtlCol="0" anchor="t" anchorCtr="0"/>
          <a:lstStyle/>
          <a:p>
            <a:r>
              <a:rPr kumimoji="1" lang="en-US" altLang="ja-JP" sz="1000" b="1" dirty="0">
                <a:solidFill>
                  <a:schemeClr val="tx1"/>
                </a:solidFill>
                <a:latin typeface="Bahnschrift SemiCondensed" panose="020B0502040204020203" pitchFamily="34" charset="0"/>
              </a:rPr>
              <a:t>Solenoid</a:t>
            </a:r>
            <a:endParaRPr kumimoji="1" lang="en-US" altLang="ja-JP" sz="1000" b="1" dirty="0">
              <a:solidFill>
                <a:schemeClr val="tx1"/>
              </a:solidFill>
            </a:endParaRPr>
          </a:p>
          <a:p>
            <a:r>
              <a:rPr kumimoji="1" lang="en-US" altLang="ja-JP" sz="700" dirty="0">
                <a:solidFill>
                  <a:schemeClr val="tx1"/>
                </a:solidFill>
                <a:latin typeface="Bahnschrift SemiCondensed" panose="020B0502040204020203" pitchFamily="34" charset="0"/>
              </a:rPr>
              <a:t>:CB1037 x 1</a:t>
            </a:r>
          </a:p>
        </p:txBody>
      </p:sp>
      <p:sp>
        <p:nvSpPr>
          <p:cNvPr id="158" name="四角形: 角を丸くする 157">
            <a:extLst>
              <a:ext uri="{FF2B5EF4-FFF2-40B4-BE49-F238E27FC236}">
                <a16:creationId xmlns:a16="http://schemas.microsoft.com/office/drawing/2014/main" id="{08D3ACA5-7560-32E7-3B31-5886EFFC6641}"/>
              </a:ext>
            </a:extLst>
          </p:cNvPr>
          <p:cNvSpPr/>
          <p:nvPr/>
        </p:nvSpPr>
        <p:spPr>
          <a:xfrm>
            <a:off x="219032" y="19278772"/>
            <a:ext cx="1439458" cy="691280"/>
          </a:xfrm>
          <a:prstGeom prst="roundRect">
            <a:avLst>
              <a:gd name="adj" fmla="val 9984"/>
            </a:avLst>
          </a:prstGeom>
          <a:ln w="12700"/>
        </p:spPr>
        <p:style>
          <a:lnRef idx="2">
            <a:schemeClr val="dk1"/>
          </a:lnRef>
          <a:fillRef idx="1">
            <a:schemeClr val="lt1"/>
          </a:fillRef>
          <a:effectRef idx="0">
            <a:schemeClr val="dk1"/>
          </a:effectRef>
          <a:fontRef idx="minor">
            <a:schemeClr val="dk1"/>
          </a:fontRef>
        </p:style>
        <p:txBody>
          <a:bodyPr lIns="36000" tIns="0" rIns="0" bIns="36000" rtlCol="0" anchor="t" anchorCtr="0"/>
          <a:lstStyle/>
          <a:p>
            <a:r>
              <a:rPr kumimoji="1" lang="en-US" altLang="ja-JP" sz="1000" b="1" dirty="0">
                <a:solidFill>
                  <a:schemeClr val="tx1"/>
                </a:solidFill>
                <a:latin typeface="Bahnschrift SemiCondensed" panose="020B0502040204020203" pitchFamily="34" charset="0"/>
              </a:rPr>
              <a:t>Motor</a:t>
            </a:r>
          </a:p>
          <a:p>
            <a:r>
              <a:rPr lang="en-US" altLang="ja-JP" sz="700" dirty="0">
                <a:solidFill>
                  <a:srgbClr val="000000"/>
                </a:solidFill>
                <a:latin typeface="Bahnschrift SemiCondensed" panose="020B0502040204020203" pitchFamily="34" charset="0"/>
                <a:ea typeface="游ゴシック" panose="020B0400000000000000" pitchFamily="50" charset="-128"/>
              </a:rPr>
              <a:t>:DIGILENTIG22 1/19</a:t>
            </a:r>
            <a:endParaRPr kumimoji="1" lang="en-US" altLang="ja-JP" sz="1000" b="1" dirty="0">
              <a:solidFill>
                <a:schemeClr val="tx1"/>
              </a:solidFill>
            </a:endParaRPr>
          </a:p>
          <a:p>
            <a:r>
              <a:rPr lang="ja-JP" altLang="en-US" sz="700" dirty="0">
                <a:solidFill>
                  <a:srgbClr val="000000"/>
                </a:solidFill>
                <a:latin typeface="游ゴシック" panose="020B0400000000000000" pitchFamily="50" charset="-128"/>
                <a:ea typeface="游ゴシック" panose="020B0400000000000000" pitchFamily="50" charset="-128"/>
              </a:rPr>
              <a:t>＞</a:t>
            </a:r>
            <a:r>
              <a:rPr lang="en-US" altLang="ja-JP" sz="700" dirty="0">
                <a:solidFill>
                  <a:srgbClr val="000000"/>
                </a:solidFill>
                <a:latin typeface="游ゴシック" panose="020B0400000000000000" pitchFamily="50" charset="-128"/>
                <a:ea typeface="游ゴシック" panose="020B0400000000000000" pitchFamily="50" charset="-128"/>
              </a:rPr>
              <a:t>12v</a:t>
            </a:r>
            <a:r>
              <a:rPr lang="ja-JP" altLang="en-US" sz="700" dirty="0">
                <a:solidFill>
                  <a:srgbClr val="000000"/>
                </a:solidFill>
                <a:latin typeface="游ゴシック" panose="020B0400000000000000" pitchFamily="50" charset="-128"/>
                <a:ea typeface="游ゴシック" panose="020B0400000000000000" pitchFamily="50" charset="-128"/>
              </a:rPr>
              <a:t>駆動で安くて速く、</a:t>
            </a:r>
            <a:endParaRPr lang="en-US" altLang="ja-JP" sz="700" dirty="0">
              <a:solidFill>
                <a:srgbClr val="000000"/>
              </a:solidFill>
              <a:latin typeface="游ゴシック" panose="020B0400000000000000" pitchFamily="50" charset="-128"/>
              <a:ea typeface="游ゴシック" panose="020B0400000000000000" pitchFamily="50" charset="-128"/>
            </a:endParaRPr>
          </a:p>
          <a:p>
            <a:r>
              <a:rPr lang="ja-JP" altLang="en-US" sz="700" dirty="0">
                <a:solidFill>
                  <a:srgbClr val="000000"/>
                </a:solidFill>
                <a:latin typeface="游ゴシック" panose="020B0400000000000000" pitchFamily="50" charset="-128"/>
                <a:ea typeface="游ゴシック" panose="020B0400000000000000" pitchFamily="50" charset="-128"/>
              </a:rPr>
              <a:t>　</a:t>
            </a:r>
            <a:r>
              <a:rPr lang="ja-JP" altLang="en-US" sz="700" b="1" dirty="0">
                <a:solidFill>
                  <a:srgbClr val="000000"/>
                </a:solidFill>
                <a:latin typeface="游ゴシック" panose="020B0400000000000000" pitchFamily="50" charset="-128"/>
                <a:ea typeface="游ゴシック" panose="020B0400000000000000" pitchFamily="50" charset="-128"/>
              </a:rPr>
              <a:t>繊細な動きが可能</a:t>
            </a: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endParaRPr lang="en-US" altLang="ja-JP" sz="800" b="1" dirty="0">
              <a:solidFill>
                <a:srgbClr val="000000"/>
              </a:solidFill>
              <a:latin typeface="游ゴシック" panose="020B0400000000000000" pitchFamily="50" charset="-128"/>
              <a:ea typeface="游ゴシック" panose="020B0400000000000000" pitchFamily="50" charset="-128"/>
            </a:endParaRPr>
          </a:p>
          <a:p>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159" name="テキスト ボックス 158">
            <a:extLst>
              <a:ext uri="{FF2B5EF4-FFF2-40B4-BE49-F238E27FC236}">
                <a16:creationId xmlns:a16="http://schemas.microsoft.com/office/drawing/2014/main" id="{2C4CC57D-8B0E-7C59-B0B2-2C9F1110BF0A}"/>
              </a:ext>
            </a:extLst>
          </p:cNvPr>
          <p:cNvSpPr txBox="1"/>
          <p:nvPr/>
        </p:nvSpPr>
        <p:spPr>
          <a:xfrm>
            <a:off x="1382341" y="19236619"/>
            <a:ext cx="382720" cy="276999"/>
          </a:xfrm>
          <a:prstGeom prst="rect">
            <a:avLst/>
          </a:prstGeom>
          <a:noFill/>
        </p:spPr>
        <p:txBody>
          <a:bodyPr wrap="square" lIns="36000" rIns="36000" rtlCol="0">
            <a:spAutoFit/>
          </a:bodyPr>
          <a:lstStyle/>
          <a:p>
            <a:r>
              <a:rPr kumimoji="1" lang="en-US" altLang="ja-JP" sz="900" dirty="0"/>
              <a:t>X</a:t>
            </a:r>
            <a:r>
              <a:rPr kumimoji="1" lang="en-US" altLang="ja-JP" sz="1200" dirty="0"/>
              <a:t> 4</a:t>
            </a:r>
            <a:endParaRPr kumimoji="1" lang="ja-JP" altLang="en-US" sz="1200" dirty="0"/>
          </a:p>
        </p:txBody>
      </p:sp>
      <p:sp>
        <p:nvSpPr>
          <p:cNvPr id="160" name="四角形: 角を丸くする 159">
            <a:extLst>
              <a:ext uri="{FF2B5EF4-FFF2-40B4-BE49-F238E27FC236}">
                <a16:creationId xmlns:a16="http://schemas.microsoft.com/office/drawing/2014/main" id="{488EDE69-C851-1827-9608-45FFB130C971}"/>
              </a:ext>
            </a:extLst>
          </p:cNvPr>
          <p:cNvSpPr/>
          <p:nvPr/>
        </p:nvSpPr>
        <p:spPr>
          <a:xfrm>
            <a:off x="210657" y="18433270"/>
            <a:ext cx="1447833" cy="683085"/>
          </a:xfrm>
          <a:prstGeom prst="roundRect">
            <a:avLst>
              <a:gd name="adj" fmla="val 10203"/>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bIns="36000" rtlCol="0" anchor="t"/>
          <a:lstStyle/>
          <a:p>
            <a:r>
              <a:rPr kumimoji="1" lang="en-US" altLang="ja-JP" sz="1000" b="1" dirty="0">
                <a:solidFill>
                  <a:schemeClr val="tx1"/>
                </a:solidFill>
                <a:latin typeface="Bahnschrift SemiCondensed" panose="020B0502040204020203" pitchFamily="34" charset="0"/>
              </a:rPr>
              <a:t>Motor Driver</a:t>
            </a:r>
          </a:p>
          <a:p>
            <a:r>
              <a:rPr kumimoji="1" lang="en-US" altLang="ja-JP" sz="700" dirty="0">
                <a:solidFill>
                  <a:schemeClr val="tx1"/>
                </a:solidFill>
                <a:latin typeface="Bahnschrift SemiCondensed" panose="020B0502040204020203" pitchFamily="34" charset="0"/>
              </a:rPr>
              <a:t>DAISEN DSR-1202</a:t>
            </a:r>
          </a:p>
          <a:p>
            <a:r>
              <a:rPr kumimoji="1" lang="en-US" altLang="ja-JP" sz="700" dirty="0">
                <a:solidFill>
                  <a:schemeClr val="tx1"/>
                </a:solidFill>
                <a:latin typeface="Bahnschrift SemiCondensed" panose="020B0502040204020203" pitchFamily="34" charset="0"/>
              </a:rPr>
              <a:t>IC:VNH2SP30 x 4</a:t>
            </a:r>
          </a:p>
          <a:p>
            <a:r>
              <a:rPr kumimoji="1" lang="ja-JP" altLang="en-US" sz="700" dirty="0">
                <a:solidFill>
                  <a:schemeClr val="tx1"/>
                </a:solidFill>
                <a:latin typeface="Bahnschrift SemiCondensed" panose="020B0502040204020203" pitchFamily="34" charset="0"/>
              </a:rPr>
              <a:t>・</a:t>
            </a:r>
            <a:r>
              <a:rPr kumimoji="1" lang="en-US" altLang="ja-JP" sz="700" dirty="0">
                <a:solidFill>
                  <a:schemeClr val="tx1"/>
                </a:solidFill>
                <a:latin typeface="Bahnschrift SemiCondensed" panose="020B0502040204020203" pitchFamily="34" charset="0"/>
              </a:rPr>
              <a:t>0.3V ~ 16.0V</a:t>
            </a:r>
          </a:p>
          <a:p>
            <a:r>
              <a:rPr kumimoji="1" lang="ja-JP" altLang="en-US" sz="700" dirty="0">
                <a:solidFill>
                  <a:schemeClr val="tx1"/>
                </a:solidFill>
                <a:latin typeface="Bahnschrift SemiCondensed" panose="020B0502040204020203" pitchFamily="34" charset="0"/>
              </a:rPr>
              <a:t>・</a:t>
            </a:r>
            <a:r>
              <a:rPr kumimoji="1" lang="en-US" altLang="ja-JP" sz="700" dirty="0">
                <a:solidFill>
                  <a:schemeClr val="tx1"/>
                </a:solidFill>
                <a:latin typeface="Bahnschrift SemiCondensed" panose="020B0502040204020203" pitchFamily="34" charset="0"/>
              </a:rPr>
              <a:t>15~30A </a:t>
            </a:r>
            <a:endParaRPr kumimoji="1" lang="en-US" altLang="ja-JP" sz="800" dirty="0">
              <a:solidFill>
                <a:schemeClr val="tx1"/>
              </a:solidFill>
            </a:endParaRPr>
          </a:p>
          <a:p>
            <a:pPr algn="r"/>
            <a:endParaRPr kumimoji="1" lang="en-US" altLang="ja-JP" sz="700" dirty="0">
              <a:solidFill>
                <a:schemeClr val="tx1"/>
              </a:solidFill>
            </a:endParaRPr>
          </a:p>
        </p:txBody>
      </p:sp>
      <p:sp>
        <p:nvSpPr>
          <p:cNvPr id="170" name="四角形: 角を丸くする 169">
            <a:extLst>
              <a:ext uri="{FF2B5EF4-FFF2-40B4-BE49-F238E27FC236}">
                <a16:creationId xmlns:a16="http://schemas.microsoft.com/office/drawing/2014/main" id="{B11153D3-9138-9495-ED31-9DBD26FB8C37}"/>
              </a:ext>
            </a:extLst>
          </p:cNvPr>
          <p:cNvSpPr/>
          <p:nvPr/>
        </p:nvSpPr>
        <p:spPr>
          <a:xfrm>
            <a:off x="208432" y="16853510"/>
            <a:ext cx="1512896" cy="533640"/>
          </a:xfrm>
          <a:prstGeom prst="roundRect">
            <a:avLst/>
          </a:prstGeom>
          <a:noFill/>
          <a:ln w="12700">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lIns="36000" tIns="36000" bIns="36000" rtlCol="0" anchor="t"/>
          <a:lstStyle/>
          <a:p>
            <a:r>
              <a:rPr kumimoji="1" lang="en-US" altLang="ja-JP" sz="1100" b="1" dirty="0">
                <a:latin typeface="Bahnschrift SemiCondensed" panose="020B0502040204020203" pitchFamily="34" charset="0"/>
                <a:ea typeface="游ゴシック" panose="020B0400000000000000" pitchFamily="50" charset="-128"/>
              </a:rPr>
              <a:t>Battery</a:t>
            </a:r>
          </a:p>
          <a:p>
            <a:r>
              <a:rPr lang="en-US" altLang="ja-JP" sz="700" dirty="0">
                <a:latin typeface="Bahnschrift SemiCondensed" panose="020B0502040204020203" pitchFamily="34" charset="0"/>
                <a:ea typeface="游ゴシック" panose="020B0400000000000000" pitchFamily="50" charset="-128"/>
              </a:rPr>
              <a:t>:</a:t>
            </a:r>
            <a:r>
              <a:rPr lang="en-US" altLang="ja-JP" sz="700" dirty="0" err="1">
                <a:latin typeface="Bahnschrift SemiCondensed" panose="020B0502040204020203" pitchFamily="34" charset="0"/>
                <a:ea typeface="游ゴシック" panose="020B0400000000000000" pitchFamily="50" charset="-128"/>
              </a:rPr>
              <a:t>Kypon</a:t>
            </a:r>
            <a:endParaRPr lang="en-US" altLang="ja-JP" sz="700" dirty="0">
              <a:latin typeface="Bahnschrift SemiCondensed" panose="020B0502040204020203" pitchFamily="34" charset="0"/>
              <a:ea typeface="游ゴシック" panose="020B0400000000000000" pitchFamily="50" charset="-128"/>
            </a:endParaRPr>
          </a:p>
          <a:p>
            <a:r>
              <a:rPr lang="en-US" altLang="ja-JP" sz="700" dirty="0">
                <a:latin typeface="Bahnschrift SemiCondensed" panose="020B0502040204020203" pitchFamily="34" charset="0"/>
                <a:ea typeface="游ゴシック" panose="020B0400000000000000" pitchFamily="50" charset="-128"/>
              </a:rPr>
              <a:t>1300mAh/ 3s /11.1V</a:t>
            </a:r>
            <a:r>
              <a:rPr lang="ja-JP" altLang="en-US" sz="700" dirty="0">
                <a:latin typeface="Bahnschrift SemiCondensed" panose="020B0502040204020203" pitchFamily="34" charset="0"/>
                <a:ea typeface="游ゴシック" panose="020B0400000000000000" pitchFamily="50" charset="-128"/>
              </a:rPr>
              <a:t>　</a:t>
            </a:r>
            <a:endParaRPr lang="en-US" altLang="ja-JP" sz="700" dirty="0">
              <a:latin typeface="Bahnschrift SemiCondensed" panose="020B0502040204020203" pitchFamily="34" charset="0"/>
              <a:ea typeface="游ゴシック" panose="020B0400000000000000" pitchFamily="50" charset="-128"/>
            </a:endParaRPr>
          </a:p>
        </p:txBody>
      </p:sp>
      <p:pic>
        <p:nvPicPr>
          <p:cNvPr id="175" name="Picture 13">
            <a:extLst>
              <a:ext uri="{FF2B5EF4-FFF2-40B4-BE49-F238E27FC236}">
                <a16:creationId xmlns:a16="http://schemas.microsoft.com/office/drawing/2014/main" id="{3B6083AB-0B3B-B9D6-6B5E-03180278EAB8}"/>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4172" t="6534" r="44752" b="11160"/>
          <a:stretch/>
        </p:blipFill>
        <p:spPr bwMode="auto">
          <a:xfrm rot="153877">
            <a:off x="1216336" y="19291373"/>
            <a:ext cx="261738" cy="681018"/>
          </a:xfrm>
          <a:prstGeom prst="rect">
            <a:avLst/>
          </a:prstGeom>
          <a:noFill/>
          <a:extLst>
            <a:ext uri="{909E8E84-426E-40DD-AFC4-6F175D3DCCD1}">
              <a14:hiddenFill xmlns:a14="http://schemas.microsoft.com/office/drawing/2010/main">
                <a:solidFill>
                  <a:srgbClr val="FFFFFF"/>
                </a:solidFill>
              </a14:hiddenFill>
            </a:ext>
          </a:extLst>
        </p:spPr>
      </p:pic>
      <p:sp>
        <p:nvSpPr>
          <p:cNvPr id="176" name="四角形: 角を丸くする 175">
            <a:extLst>
              <a:ext uri="{FF2B5EF4-FFF2-40B4-BE49-F238E27FC236}">
                <a16:creationId xmlns:a16="http://schemas.microsoft.com/office/drawing/2014/main" id="{E80ECFA0-ABED-356E-1554-032ECEA74BCA}"/>
              </a:ext>
            </a:extLst>
          </p:cNvPr>
          <p:cNvSpPr/>
          <p:nvPr/>
        </p:nvSpPr>
        <p:spPr>
          <a:xfrm>
            <a:off x="3607069" y="17422706"/>
            <a:ext cx="1476829" cy="533640"/>
          </a:xfrm>
          <a:prstGeom prst="roundRect">
            <a:avLst>
              <a:gd name="adj" fmla="val 12754"/>
            </a:avLst>
          </a:prstGeom>
          <a:ln w="12700"/>
        </p:spPr>
        <p:style>
          <a:lnRef idx="2">
            <a:schemeClr val="dk1"/>
          </a:lnRef>
          <a:fillRef idx="1">
            <a:schemeClr val="lt1"/>
          </a:fillRef>
          <a:effectRef idx="0">
            <a:schemeClr val="dk1"/>
          </a:effectRef>
          <a:fontRef idx="minor">
            <a:schemeClr val="dk1"/>
          </a:fontRef>
        </p:style>
        <p:txBody>
          <a:bodyPr lIns="36000" tIns="36000" rIns="36000" bIns="36000" rtlCol="0" anchor="t"/>
          <a:lstStyle/>
          <a:p>
            <a:r>
              <a:rPr lang="en-US" altLang="ja-JP" sz="1000" b="1" dirty="0">
                <a:latin typeface="Bahnschrift SemiCondensed" panose="020B0502040204020203" pitchFamily="34" charset="0"/>
                <a:ea typeface="游ゴシック" panose="020B0400000000000000" pitchFamily="50" charset="-128"/>
              </a:rPr>
              <a:t>Gyro Sensor</a:t>
            </a:r>
          </a:p>
          <a:p>
            <a:r>
              <a:rPr kumimoji="1" lang="en-US" altLang="ja-JP" sz="700" dirty="0">
                <a:solidFill>
                  <a:schemeClr val="tx1"/>
                </a:solidFill>
                <a:latin typeface="Bahnschrift SemiCondensed" panose="020B0502040204020203" pitchFamily="34" charset="0"/>
                <a:ea typeface="游ゴシック" panose="020B0400000000000000" pitchFamily="50" charset="-128"/>
              </a:rPr>
              <a:t>:</a:t>
            </a:r>
            <a:r>
              <a:rPr lang="en-US" altLang="ja-JP" sz="700" b="0" i="0" dirty="0">
                <a:solidFill>
                  <a:schemeClr val="tx1"/>
                </a:solidFill>
                <a:effectLst/>
                <a:latin typeface="Bahnschrift SemiCondensed" panose="020B0502040204020203" pitchFamily="34" charset="0"/>
                <a:ea typeface="游ゴシック" panose="020B0400000000000000" pitchFamily="50" charset="-128"/>
              </a:rPr>
              <a:t>AE-BNO055-BO</a:t>
            </a:r>
            <a:endParaRPr kumimoji="1" lang="en-US" altLang="ja-JP" sz="700" dirty="0">
              <a:solidFill>
                <a:schemeClr val="tx1"/>
              </a:solidFill>
              <a:latin typeface="Bahnschrift SemiCondensed" panose="020B0502040204020203" pitchFamily="34" charset="0"/>
              <a:ea typeface="游ゴシック" panose="020B0400000000000000" pitchFamily="50" charset="-128"/>
            </a:endParaRPr>
          </a:p>
          <a:p>
            <a:r>
              <a:rPr kumimoji="1" lang="ja-JP" altLang="en-US" sz="700" dirty="0">
                <a:latin typeface="游ゴシック" panose="020B0400000000000000" pitchFamily="50" charset="-128"/>
                <a:ea typeface="游ゴシック" panose="020B0400000000000000" pitchFamily="50" charset="-128"/>
              </a:rPr>
              <a:t>＞予備として</a:t>
            </a:r>
            <a:r>
              <a:rPr kumimoji="1" lang="en-US" altLang="ja-JP" sz="700" dirty="0">
                <a:latin typeface="游ゴシック" panose="020B0400000000000000" pitchFamily="50" charset="-128"/>
                <a:ea typeface="游ゴシック" panose="020B0400000000000000" pitchFamily="50" charset="-128"/>
              </a:rPr>
              <a:t>L3GD20H</a:t>
            </a:r>
          </a:p>
          <a:p>
            <a:r>
              <a:rPr kumimoji="1" lang="ja-JP" altLang="en-US" sz="700" dirty="0">
                <a:latin typeface="游ゴシック" panose="020B0400000000000000" pitchFamily="50" charset="-128"/>
                <a:ea typeface="游ゴシック" panose="020B0400000000000000" pitchFamily="50" charset="-128"/>
              </a:rPr>
              <a:t>　と交換可能な基板作成</a:t>
            </a:r>
            <a:endParaRPr kumimoji="1" lang="en-US" altLang="ja-JP" sz="700" dirty="0">
              <a:latin typeface="游ゴシック" panose="020B0400000000000000" pitchFamily="50" charset="-128"/>
              <a:ea typeface="游ゴシック" panose="020B0400000000000000" pitchFamily="50" charset="-128"/>
            </a:endParaRPr>
          </a:p>
          <a:p>
            <a:endParaRPr kumimoji="1" lang="en-US" altLang="ja-JP" sz="900" dirty="0">
              <a:latin typeface="游ゴシック" panose="020B0400000000000000" pitchFamily="50" charset="-128"/>
              <a:ea typeface="游ゴシック" panose="020B0400000000000000" pitchFamily="50" charset="-128"/>
            </a:endParaRPr>
          </a:p>
        </p:txBody>
      </p:sp>
      <p:pic>
        <p:nvPicPr>
          <p:cNvPr id="178" name="Picture 6" descr="4CHモーターコントローラ 型番：DSR-1202 : ロボットショップ / Robot Shop ロボット関連商品の専門店">
            <a:extLst>
              <a:ext uri="{FF2B5EF4-FFF2-40B4-BE49-F238E27FC236}">
                <a16:creationId xmlns:a16="http://schemas.microsoft.com/office/drawing/2014/main" id="{CC77EDD0-ADE6-2A71-A1DE-A56008643FD3}"/>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16100" t="6315" r="13231" b="6493"/>
          <a:stretch/>
        </p:blipFill>
        <p:spPr bwMode="auto">
          <a:xfrm>
            <a:off x="1082272" y="18456930"/>
            <a:ext cx="479897" cy="548895"/>
          </a:xfrm>
          <a:prstGeom prst="rect">
            <a:avLst/>
          </a:prstGeom>
          <a:noFill/>
          <a:extLst>
            <a:ext uri="{909E8E84-426E-40DD-AFC4-6F175D3DCCD1}">
              <a14:hiddenFill xmlns:a14="http://schemas.microsoft.com/office/drawing/2010/main">
                <a:solidFill>
                  <a:srgbClr val="FFFFFF"/>
                </a:solidFill>
              </a14:hiddenFill>
            </a:ext>
          </a:extLst>
        </p:spPr>
      </p:pic>
      <p:pic>
        <p:nvPicPr>
          <p:cNvPr id="179" name="図 178">
            <a:extLst>
              <a:ext uri="{FF2B5EF4-FFF2-40B4-BE49-F238E27FC236}">
                <a16:creationId xmlns:a16="http://schemas.microsoft.com/office/drawing/2014/main" id="{F03FB528-E7C2-8FE3-BC2C-4F67B8A4AFC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8661210" flipH="1" flipV="1">
            <a:off x="2447610" y="18985663"/>
            <a:ext cx="596991" cy="667624"/>
          </a:xfrm>
          <a:prstGeom prst="rect">
            <a:avLst/>
          </a:prstGeom>
        </p:spPr>
      </p:pic>
      <p:pic>
        <p:nvPicPr>
          <p:cNvPr id="181" name="図 180">
            <a:extLst>
              <a:ext uri="{FF2B5EF4-FFF2-40B4-BE49-F238E27FC236}">
                <a16:creationId xmlns:a16="http://schemas.microsoft.com/office/drawing/2014/main" id="{FEFED1E4-E0C0-8E18-1F45-3077D462F2B1}"/>
              </a:ext>
            </a:extLst>
          </p:cNvPr>
          <p:cNvPicPr>
            <a:picLocks noChangeAspect="1"/>
          </p:cNvPicPr>
          <p:nvPr/>
        </p:nvPicPr>
        <p:blipFill>
          <a:blip r:embed="rId31">
            <a:extLst>
              <a:ext uri="{28A0092B-C50C-407E-A947-70E740481C1C}">
                <a14:useLocalDpi xmlns:a14="http://schemas.microsoft.com/office/drawing/2010/main" val="0"/>
              </a:ext>
            </a:extLst>
          </a:blip>
          <a:srcRect l="35446" t="6000" r="33153" b="61181"/>
          <a:stretch/>
        </p:blipFill>
        <p:spPr>
          <a:xfrm>
            <a:off x="2547594" y="19653660"/>
            <a:ext cx="463696" cy="363476"/>
          </a:xfrm>
          <a:prstGeom prst="rect">
            <a:avLst/>
          </a:prstGeom>
        </p:spPr>
      </p:pic>
      <p:sp>
        <p:nvSpPr>
          <p:cNvPr id="182" name="四角形: 角を丸くする 181">
            <a:extLst>
              <a:ext uri="{FF2B5EF4-FFF2-40B4-BE49-F238E27FC236}">
                <a16:creationId xmlns:a16="http://schemas.microsoft.com/office/drawing/2014/main" id="{5FEAF374-40EF-1952-63DE-80A3B6CB353D}"/>
              </a:ext>
            </a:extLst>
          </p:cNvPr>
          <p:cNvSpPr/>
          <p:nvPr/>
        </p:nvSpPr>
        <p:spPr>
          <a:xfrm>
            <a:off x="2132327" y="16858486"/>
            <a:ext cx="1722846" cy="533641"/>
          </a:xfrm>
          <a:prstGeom prst="roundRect">
            <a:avLst/>
          </a:prstGeom>
          <a:ln w="12700"/>
        </p:spPr>
        <p:style>
          <a:lnRef idx="2">
            <a:schemeClr val="dk1"/>
          </a:lnRef>
          <a:fillRef idx="1">
            <a:schemeClr val="lt1"/>
          </a:fillRef>
          <a:effectRef idx="0">
            <a:schemeClr val="dk1"/>
          </a:effectRef>
          <a:fontRef idx="minor">
            <a:schemeClr val="dk1"/>
          </a:fontRef>
        </p:style>
        <p:txBody>
          <a:bodyPr lIns="36000" tIns="36000" rIns="0" bIns="36000" rtlCol="0" anchor="t" anchorCtr="0"/>
          <a:lstStyle/>
          <a:p>
            <a:r>
              <a:rPr lang="en-US" altLang="ja-JP" sz="1100" b="1" dirty="0">
                <a:latin typeface="Bahnschrift SemiCondensed" panose="020B0502040204020203" pitchFamily="34" charset="0"/>
                <a:ea typeface="游ゴシック" panose="020B0400000000000000" pitchFamily="50" charset="-128"/>
              </a:rPr>
              <a:t>Kicker System</a:t>
            </a:r>
            <a:endParaRPr kumimoji="1" lang="en-US" altLang="ja-JP" sz="1100" b="1" dirty="0">
              <a:latin typeface="Bahnschrift SemiCondensed" panose="020B0502040204020203" pitchFamily="34" charset="0"/>
              <a:ea typeface="游ゴシック" panose="020B0400000000000000" pitchFamily="50" charset="-128"/>
            </a:endParaRPr>
          </a:p>
          <a:p>
            <a:r>
              <a:rPr lang="en-US" altLang="ja-JP" sz="700" dirty="0">
                <a:latin typeface="Bahnschrift SemiCondensed" panose="020B0502040204020203" pitchFamily="34" charset="0"/>
                <a:ea typeface="游ゴシック" panose="020B0400000000000000" pitchFamily="50" charset="-128"/>
              </a:rPr>
              <a:t>:XL6009</a:t>
            </a:r>
            <a:endParaRPr lang="en-US" altLang="ja-JP" sz="700" b="1" i="0" dirty="0">
              <a:solidFill>
                <a:srgbClr val="333333"/>
              </a:solidFill>
              <a:effectLst/>
              <a:latin typeface="Bahnschrift SemiCondensed" panose="020B0502040204020203" pitchFamily="34" charset="0"/>
              <a:ea typeface="游ゴシック" panose="020B0400000000000000" pitchFamily="50" charset="-128"/>
            </a:endParaRPr>
          </a:p>
        </p:txBody>
      </p:sp>
      <p:pic>
        <p:nvPicPr>
          <p:cNvPr id="183" name="Picture 8">
            <a:extLst>
              <a:ext uri="{FF2B5EF4-FFF2-40B4-BE49-F238E27FC236}">
                <a16:creationId xmlns:a16="http://schemas.microsoft.com/office/drawing/2014/main" id="{20722536-6625-4303-A089-01C1C02C5F0F}"/>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18438" t="31705" r="20482" b="39006"/>
          <a:stretch/>
        </p:blipFill>
        <p:spPr bwMode="auto">
          <a:xfrm>
            <a:off x="2960962" y="16911858"/>
            <a:ext cx="890265" cy="426897"/>
          </a:xfrm>
          <a:prstGeom prst="rect">
            <a:avLst/>
          </a:prstGeom>
          <a:noFill/>
          <a:extLst>
            <a:ext uri="{909E8E84-426E-40DD-AFC4-6F175D3DCCD1}">
              <a14:hiddenFill xmlns:a14="http://schemas.microsoft.com/office/drawing/2010/main">
                <a:solidFill>
                  <a:srgbClr val="FFFFFF"/>
                </a:solidFill>
              </a14:hiddenFill>
            </a:ext>
          </a:extLst>
        </p:spPr>
      </p:pic>
      <p:pic>
        <p:nvPicPr>
          <p:cNvPr id="184" name="図 183">
            <a:extLst>
              <a:ext uri="{FF2B5EF4-FFF2-40B4-BE49-F238E27FC236}">
                <a16:creationId xmlns:a16="http://schemas.microsoft.com/office/drawing/2014/main" id="{5719D508-1C22-7A81-B5F3-525F44D2C3F3}"/>
              </a:ext>
            </a:extLst>
          </p:cNvPr>
          <p:cNvPicPr>
            <a:picLocks noChangeAspect="1"/>
          </p:cNvPicPr>
          <p:nvPr/>
        </p:nvPicPr>
        <p:blipFill>
          <a:blip r:embed="rId33"/>
          <a:stretch>
            <a:fillRect/>
          </a:stretch>
        </p:blipFill>
        <p:spPr>
          <a:xfrm rot="16200000">
            <a:off x="4626389" y="17536336"/>
            <a:ext cx="498234" cy="309640"/>
          </a:xfrm>
          <a:prstGeom prst="rect">
            <a:avLst/>
          </a:prstGeom>
        </p:spPr>
      </p:pic>
      <p:grpSp>
        <p:nvGrpSpPr>
          <p:cNvPr id="185" name="グループ化 184">
            <a:extLst>
              <a:ext uri="{FF2B5EF4-FFF2-40B4-BE49-F238E27FC236}">
                <a16:creationId xmlns:a16="http://schemas.microsoft.com/office/drawing/2014/main" id="{C2D4332E-546F-72AC-98EE-F0A3D7F40BBC}"/>
              </a:ext>
            </a:extLst>
          </p:cNvPr>
          <p:cNvGrpSpPr/>
          <p:nvPr/>
        </p:nvGrpSpPr>
        <p:grpSpPr>
          <a:xfrm>
            <a:off x="4591946" y="17992026"/>
            <a:ext cx="1788379" cy="1074963"/>
            <a:chOff x="4566627" y="18821682"/>
            <a:chExt cx="1788379" cy="1074963"/>
          </a:xfrm>
        </p:grpSpPr>
        <p:grpSp>
          <p:nvGrpSpPr>
            <p:cNvPr id="186" name="グループ化 185">
              <a:extLst>
                <a:ext uri="{FF2B5EF4-FFF2-40B4-BE49-F238E27FC236}">
                  <a16:creationId xmlns:a16="http://schemas.microsoft.com/office/drawing/2014/main" id="{91A4F798-01A9-E71D-F354-A9BD86986337}"/>
                </a:ext>
              </a:extLst>
            </p:cNvPr>
            <p:cNvGrpSpPr/>
            <p:nvPr/>
          </p:nvGrpSpPr>
          <p:grpSpPr>
            <a:xfrm>
              <a:off x="4566627" y="18821682"/>
              <a:ext cx="1788379" cy="1074963"/>
              <a:chOff x="3996188" y="19115178"/>
              <a:chExt cx="1788379" cy="1074963"/>
            </a:xfrm>
          </p:grpSpPr>
          <p:grpSp>
            <p:nvGrpSpPr>
              <p:cNvPr id="188" name="グループ化 187">
                <a:extLst>
                  <a:ext uri="{FF2B5EF4-FFF2-40B4-BE49-F238E27FC236}">
                    <a16:creationId xmlns:a16="http://schemas.microsoft.com/office/drawing/2014/main" id="{8C7DADC3-2D3A-6A2C-2D45-5E69E9FD350D}"/>
                  </a:ext>
                </a:extLst>
              </p:cNvPr>
              <p:cNvGrpSpPr/>
              <p:nvPr/>
            </p:nvGrpSpPr>
            <p:grpSpPr>
              <a:xfrm>
                <a:off x="3996188" y="19115178"/>
                <a:ext cx="1593850" cy="1053596"/>
                <a:chOff x="3807636" y="19096201"/>
                <a:chExt cx="1593850" cy="1053596"/>
              </a:xfrm>
            </p:grpSpPr>
            <p:sp>
              <p:nvSpPr>
                <p:cNvPr id="2882" name="四角形: 角を丸くする 2881">
                  <a:extLst>
                    <a:ext uri="{FF2B5EF4-FFF2-40B4-BE49-F238E27FC236}">
                      <a16:creationId xmlns:a16="http://schemas.microsoft.com/office/drawing/2014/main" id="{1C550015-FE26-A03A-FF17-FC64DE418422}"/>
                    </a:ext>
                  </a:extLst>
                </p:cNvPr>
                <p:cNvSpPr/>
                <p:nvPr/>
              </p:nvSpPr>
              <p:spPr>
                <a:xfrm>
                  <a:off x="3807636" y="19096201"/>
                  <a:ext cx="1593850" cy="1053596"/>
                </a:xfrm>
                <a:prstGeom prst="roundRect">
                  <a:avLst>
                    <a:gd name="adj" fmla="val 8130"/>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algn="ctr"/>
                  <a:endParaRPr kumimoji="1" lang="en-US" altLang="ja-JP" sz="200" b="1" dirty="0">
                    <a:solidFill>
                      <a:schemeClr val="tx1"/>
                    </a:solidFill>
                    <a:latin typeface="Bahnschrift SemiCondensed" panose="020B0502040204020203" pitchFamily="34" charset="0"/>
                  </a:endParaRPr>
                </a:p>
                <a:p>
                  <a:pPr algn="ctr"/>
                  <a:r>
                    <a:rPr kumimoji="1" lang="en-US" altLang="ja-JP" sz="1050" b="1" dirty="0">
                      <a:solidFill>
                        <a:schemeClr val="tx1"/>
                      </a:solidFill>
                      <a:latin typeface="Bahnschrift SemiCondensed" panose="020B0502040204020203" pitchFamily="34" charset="0"/>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＞ゴールの角度、 コートの中心を検出</a:t>
                  </a:r>
                  <a:endParaRPr lang="en-US" altLang="ja-JP" sz="700" dirty="0">
                    <a:solidFill>
                      <a:srgbClr val="333333"/>
                    </a:solidFill>
                    <a:latin typeface="游ゴシック" panose="020B0400000000000000" pitchFamily="50" charset="-128"/>
                    <a:ea typeface="游ゴシック" panose="020B0400000000000000" pitchFamily="50" charset="-128"/>
                  </a:endParaRPr>
                </a:p>
                <a:p>
                  <a:pPr algn="ctr"/>
                  <a:endParaRPr kumimoji="1" lang="en-US" altLang="ja-JP" sz="7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br>
                    <a:rPr kumimoji="1" lang="en-US" altLang="ja-JP" sz="1100" b="1" dirty="0">
                      <a:solidFill>
                        <a:schemeClr val="tx1"/>
                      </a:solidFill>
                    </a:rPr>
                  </a:br>
                  <a:endParaRPr kumimoji="1" lang="en-US" altLang="ja-JP" sz="800" dirty="0">
                    <a:solidFill>
                      <a:schemeClr val="tx1"/>
                    </a:solidFill>
                  </a:endParaRPr>
                </a:p>
                <a:p>
                  <a:pPr algn="r"/>
                  <a:endParaRPr kumimoji="1" lang="en-US" altLang="ja-JP" sz="700" dirty="0">
                    <a:solidFill>
                      <a:schemeClr val="tx1"/>
                    </a:solidFill>
                  </a:endParaRPr>
                </a:p>
              </p:txBody>
            </p:sp>
            <p:pic>
              <p:nvPicPr>
                <p:cNvPr id="2883" name="Picture 22" descr="取扱を終了した商品です］OpenMV Cam H7 R2 SEN-18982 67-0427-62 【AXEL】 アズワン">
                  <a:extLst>
                    <a:ext uri="{FF2B5EF4-FFF2-40B4-BE49-F238E27FC236}">
                      <a16:creationId xmlns:a16="http://schemas.microsoft.com/office/drawing/2014/main" id="{EE73D162-93FD-D078-9362-2754A587B29C}"/>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7592" r="15406"/>
                <a:stretch/>
              </p:blipFill>
              <p:spPr bwMode="auto">
                <a:xfrm>
                  <a:off x="3945953" y="19410459"/>
                  <a:ext cx="429066" cy="533641"/>
                </a:xfrm>
                <a:prstGeom prst="rect">
                  <a:avLst/>
                </a:prstGeom>
                <a:noFill/>
                <a:extLst>
                  <a:ext uri="{909E8E84-426E-40DD-AFC4-6F175D3DCCD1}">
                    <a14:hiddenFill xmlns:a14="http://schemas.microsoft.com/office/drawing/2010/main">
                      <a:solidFill>
                        <a:srgbClr val="FFFFFF"/>
                      </a:solidFill>
                    </a14:hiddenFill>
                  </a:ext>
                </a:extLst>
              </p:spPr>
            </p:pic>
          </p:grpSp>
          <p:sp>
            <p:nvSpPr>
              <p:cNvPr id="2880" name="十字形 2879">
                <a:extLst>
                  <a:ext uri="{FF2B5EF4-FFF2-40B4-BE49-F238E27FC236}">
                    <a16:creationId xmlns:a16="http://schemas.microsoft.com/office/drawing/2014/main" id="{482D89E8-E22E-478E-502D-6DACCAF39C6F}"/>
                  </a:ext>
                </a:extLst>
              </p:cNvPr>
              <p:cNvSpPr/>
              <p:nvPr/>
            </p:nvSpPr>
            <p:spPr>
              <a:xfrm>
                <a:off x="4721813" y="19617640"/>
                <a:ext cx="207587" cy="207587"/>
              </a:xfrm>
              <a:prstGeom prst="plus">
                <a:avLst>
                  <a:gd name="adj" fmla="val 38445"/>
                </a:avLst>
              </a:prstGeom>
              <a:solidFill>
                <a:srgbClr val="FF0000"/>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81" name="テキスト ボックス 2880">
                <a:extLst>
                  <a:ext uri="{FF2B5EF4-FFF2-40B4-BE49-F238E27FC236}">
                    <a16:creationId xmlns:a16="http://schemas.microsoft.com/office/drawing/2014/main" id="{9BFB950D-7B3E-1343-5021-A8A1382AC8A5}"/>
                  </a:ext>
                </a:extLst>
              </p:cNvPr>
              <p:cNvSpPr txBox="1"/>
              <p:nvPr/>
            </p:nvSpPr>
            <p:spPr>
              <a:xfrm>
                <a:off x="4722415" y="19882364"/>
                <a:ext cx="1062152" cy="307777"/>
              </a:xfrm>
              <a:prstGeom prst="rect">
                <a:avLst/>
              </a:prstGeom>
              <a:noFill/>
            </p:spPr>
            <p:txBody>
              <a:bodyPr wrap="square" rtlCol="0">
                <a:spAutoFit/>
              </a:bodyPr>
              <a:lstStyle/>
              <a:p>
                <a:pPr algn="ctr"/>
                <a:r>
                  <a:rPr kumimoji="1" lang="en-US" altLang="ja-JP" sz="700" dirty="0">
                    <a:latin typeface="Bahnschrift SemiCondensed" panose="020B0502040204020203" pitchFamily="34" charset="0"/>
                  </a:rPr>
                  <a:t>Omnidirectional</a:t>
                </a:r>
                <a:br>
                  <a:rPr kumimoji="1" lang="en-US" altLang="ja-JP" sz="700" dirty="0">
                    <a:latin typeface="Bahnschrift SemiCondensed" panose="020B0502040204020203" pitchFamily="34" charset="0"/>
                  </a:rPr>
                </a:br>
                <a:r>
                  <a:rPr kumimoji="1" lang="en-US" altLang="ja-JP" sz="700" dirty="0">
                    <a:latin typeface="Bahnschrift SemiCondensed" panose="020B0502040204020203" pitchFamily="34" charset="0"/>
                  </a:rPr>
                  <a:t>Mirror</a:t>
                </a:r>
                <a:endParaRPr kumimoji="1" lang="en-US" altLang="ja-JP" sz="600" dirty="0">
                  <a:latin typeface="Bahnschrift SemiCondensed" panose="020B0502040204020203" pitchFamily="34" charset="0"/>
                </a:endParaRPr>
              </a:p>
            </p:txBody>
          </p:sp>
        </p:grpSp>
        <p:sp>
          <p:nvSpPr>
            <p:cNvPr id="187" name="テキスト ボックス 186">
              <a:extLst>
                <a:ext uri="{FF2B5EF4-FFF2-40B4-BE49-F238E27FC236}">
                  <a16:creationId xmlns:a16="http://schemas.microsoft.com/office/drawing/2014/main" id="{1235D081-019D-998E-7DE5-778BD94812D6}"/>
                </a:ext>
              </a:extLst>
            </p:cNvPr>
            <p:cNvSpPr txBox="1"/>
            <p:nvPr/>
          </p:nvSpPr>
          <p:spPr>
            <a:xfrm>
              <a:off x="4617042" y="19639040"/>
              <a:ext cx="694975" cy="200055"/>
            </a:xfrm>
            <a:prstGeom prst="rect">
              <a:avLst/>
            </a:prstGeom>
            <a:noFill/>
          </p:spPr>
          <p:txBody>
            <a:bodyPr wrap="square" rtlCol="0">
              <a:spAutoFit/>
            </a:bodyPr>
            <a:lstStyle/>
            <a:p>
              <a:r>
                <a:rPr kumimoji="1" lang="en-US" altLang="ja-JP" sz="700" dirty="0">
                  <a:solidFill>
                    <a:schemeClr val="tx1"/>
                  </a:solidFill>
                  <a:latin typeface="Bahnschrift SemiCondensed" panose="020B0502040204020203" pitchFamily="34" charset="0"/>
                </a:rPr>
                <a:t>OpenMV H7 </a:t>
              </a:r>
            </a:p>
          </p:txBody>
        </p:sp>
      </p:grpSp>
      <p:pic>
        <p:nvPicPr>
          <p:cNvPr id="2884" name="Picture 20">
            <a:extLst>
              <a:ext uri="{FF2B5EF4-FFF2-40B4-BE49-F238E27FC236}">
                <a16:creationId xmlns:a16="http://schemas.microsoft.com/office/drawing/2014/main" id="{7481FDE6-A40C-6B49-5A2E-6DA62FD1B4AA}"/>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38195" t="30188" r="39160" b="26986"/>
          <a:stretch/>
        </p:blipFill>
        <p:spPr bwMode="auto">
          <a:xfrm>
            <a:off x="5618752" y="18295929"/>
            <a:ext cx="472091" cy="533640"/>
          </a:xfrm>
          <a:prstGeom prst="rect">
            <a:avLst/>
          </a:prstGeom>
          <a:noFill/>
          <a:extLst>
            <a:ext uri="{909E8E84-426E-40DD-AFC4-6F175D3DCCD1}">
              <a14:hiddenFill xmlns:a14="http://schemas.microsoft.com/office/drawing/2010/main">
                <a:solidFill>
                  <a:srgbClr val="FFFFFF"/>
                </a:solidFill>
              </a14:hiddenFill>
            </a:ext>
          </a:extLst>
        </p:spPr>
      </p:pic>
      <p:pic>
        <p:nvPicPr>
          <p:cNvPr id="2885" name="図 2884">
            <a:extLst>
              <a:ext uri="{FF2B5EF4-FFF2-40B4-BE49-F238E27FC236}">
                <a16:creationId xmlns:a16="http://schemas.microsoft.com/office/drawing/2014/main" id="{644759F1-9B3B-D273-8657-BDAB2C0BE53E}"/>
              </a:ext>
            </a:extLst>
          </p:cNvPr>
          <p:cNvPicPr>
            <a:picLocks noChangeAspect="1"/>
          </p:cNvPicPr>
          <p:nvPr/>
        </p:nvPicPr>
        <p:blipFill>
          <a:blip r:embed="rId36"/>
          <a:stretch>
            <a:fillRect/>
          </a:stretch>
        </p:blipFill>
        <p:spPr>
          <a:xfrm>
            <a:off x="2457637" y="18378739"/>
            <a:ext cx="396364" cy="469419"/>
          </a:xfrm>
          <a:prstGeom prst="rect">
            <a:avLst/>
          </a:prstGeom>
        </p:spPr>
      </p:pic>
      <p:sp>
        <p:nvSpPr>
          <p:cNvPr id="2887" name="テキスト ボックス 2886">
            <a:extLst>
              <a:ext uri="{FF2B5EF4-FFF2-40B4-BE49-F238E27FC236}">
                <a16:creationId xmlns:a16="http://schemas.microsoft.com/office/drawing/2014/main" id="{1980E0EB-BB82-FE83-7EBD-742670EC9548}"/>
              </a:ext>
            </a:extLst>
          </p:cNvPr>
          <p:cNvSpPr txBox="1"/>
          <p:nvPr/>
        </p:nvSpPr>
        <p:spPr>
          <a:xfrm>
            <a:off x="731942" y="17376942"/>
            <a:ext cx="33875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sp>
        <p:nvSpPr>
          <p:cNvPr id="2889" name="テキスト ボックス 2888">
            <a:extLst>
              <a:ext uri="{FF2B5EF4-FFF2-40B4-BE49-F238E27FC236}">
                <a16:creationId xmlns:a16="http://schemas.microsoft.com/office/drawing/2014/main" id="{4EB0C2B8-7AAF-AE46-72BA-B343F135CC5A}"/>
              </a:ext>
            </a:extLst>
          </p:cNvPr>
          <p:cNvSpPr txBox="1"/>
          <p:nvPr/>
        </p:nvSpPr>
        <p:spPr>
          <a:xfrm>
            <a:off x="757977" y="19124883"/>
            <a:ext cx="327546"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PWM</a:t>
            </a:r>
          </a:p>
        </p:txBody>
      </p:sp>
      <p:sp>
        <p:nvSpPr>
          <p:cNvPr id="2890" name="テキスト ボックス 2889">
            <a:extLst>
              <a:ext uri="{FF2B5EF4-FFF2-40B4-BE49-F238E27FC236}">
                <a16:creationId xmlns:a16="http://schemas.microsoft.com/office/drawing/2014/main" id="{EC20CCE1-66B9-A86B-BF62-683C519F5A6A}"/>
              </a:ext>
            </a:extLst>
          </p:cNvPr>
          <p:cNvSpPr txBox="1"/>
          <p:nvPr/>
        </p:nvSpPr>
        <p:spPr>
          <a:xfrm>
            <a:off x="1762781" y="17048363"/>
            <a:ext cx="35658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sp>
        <p:nvSpPr>
          <p:cNvPr id="2891" name="テキスト ボックス 2890">
            <a:extLst>
              <a:ext uri="{FF2B5EF4-FFF2-40B4-BE49-F238E27FC236}">
                <a16:creationId xmlns:a16="http://schemas.microsoft.com/office/drawing/2014/main" id="{B16BD351-907C-CE31-3868-668A7D18A103}"/>
              </a:ext>
            </a:extLst>
          </p:cNvPr>
          <p:cNvSpPr txBox="1"/>
          <p:nvPr/>
        </p:nvSpPr>
        <p:spPr>
          <a:xfrm>
            <a:off x="4133990" y="17057749"/>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48V</a:t>
            </a:r>
          </a:p>
        </p:txBody>
      </p:sp>
      <p:sp>
        <p:nvSpPr>
          <p:cNvPr id="2892" name="テキスト ボックス 2891">
            <a:extLst>
              <a:ext uri="{FF2B5EF4-FFF2-40B4-BE49-F238E27FC236}">
                <a16:creationId xmlns:a16="http://schemas.microsoft.com/office/drawing/2014/main" id="{BD42E9D8-9D5B-19D4-DC4F-9891B19B8DE0}"/>
              </a:ext>
            </a:extLst>
          </p:cNvPr>
          <p:cNvSpPr txBox="1"/>
          <p:nvPr/>
        </p:nvSpPr>
        <p:spPr>
          <a:xfrm>
            <a:off x="1631038" y="17877508"/>
            <a:ext cx="31145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5.0V</a:t>
            </a:r>
          </a:p>
        </p:txBody>
      </p:sp>
      <p:sp>
        <p:nvSpPr>
          <p:cNvPr id="2893" name="テキスト ボックス 2892">
            <a:extLst>
              <a:ext uri="{FF2B5EF4-FFF2-40B4-BE49-F238E27FC236}">
                <a16:creationId xmlns:a16="http://schemas.microsoft.com/office/drawing/2014/main" id="{EF857254-D81D-3869-0F79-DC55BFCCD3A7}"/>
              </a:ext>
            </a:extLst>
          </p:cNvPr>
          <p:cNvSpPr txBox="1"/>
          <p:nvPr/>
        </p:nvSpPr>
        <p:spPr>
          <a:xfrm>
            <a:off x="2169289" y="18253051"/>
            <a:ext cx="33650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894" name="テキスト ボックス 2893">
            <a:extLst>
              <a:ext uri="{FF2B5EF4-FFF2-40B4-BE49-F238E27FC236}">
                <a16:creationId xmlns:a16="http://schemas.microsoft.com/office/drawing/2014/main" id="{BF86F62F-FA1A-C0BC-FF82-C7A6F873782F}"/>
              </a:ext>
            </a:extLst>
          </p:cNvPr>
          <p:cNvSpPr txBox="1"/>
          <p:nvPr/>
        </p:nvSpPr>
        <p:spPr>
          <a:xfrm>
            <a:off x="3015992" y="18258675"/>
            <a:ext cx="377980"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896" name="テキスト ボックス 2895">
            <a:extLst>
              <a:ext uri="{FF2B5EF4-FFF2-40B4-BE49-F238E27FC236}">
                <a16:creationId xmlns:a16="http://schemas.microsoft.com/office/drawing/2014/main" id="{BEBBFAD8-334F-CCE0-3005-827BD369A344}"/>
              </a:ext>
            </a:extLst>
          </p:cNvPr>
          <p:cNvSpPr txBox="1"/>
          <p:nvPr/>
        </p:nvSpPr>
        <p:spPr>
          <a:xfrm>
            <a:off x="2145192" y="18978030"/>
            <a:ext cx="37474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899" name="テキスト ボックス 2898">
            <a:extLst>
              <a:ext uri="{FF2B5EF4-FFF2-40B4-BE49-F238E27FC236}">
                <a16:creationId xmlns:a16="http://schemas.microsoft.com/office/drawing/2014/main" id="{607BEFF0-0FFF-A61A-069C-D2020ED6ADE2}"/>
              </a:ext>
            </a:extLst>
          </p:cNvPr>
          <p:cNvSpPr txBox="1"/>
          <p:nvPr/>
        </p:nvSpPr>
        <p:spPr>
          <a:xfrm>
            <a:off x="3809609" y="18017110"/>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900" name="テキスト ボックス 2899">
            <a:extLst>
              <a:ext uri="{FF2B5EF4-FFF2-40B4-BE49-F238E27FC236}">
                <a16:creationId xmlns:a16="http://schemas.microsoft.com/office/drawing/2014/main" id="{9B3DABE1-24E3-FA20-0DD4-9B80FCCC079D}"/>
              </a:ext>
            </a:extLst>
          </p:cNvPr>
          <p:cNvSpPr txBox="1"/>
          <p:nvPr/>
        </p:nvSpPr>
        <p:spPr>
          <a:xfrm>
            <a:off x="3331998" y="17596462"/>
            <a:ext cx="315175" cy="153888"/>
          </a:xfrm>
          <a:prstGeom prst="rect">
            <a:avLst/>
          </a:prstGeom>
          <a:noFill/>
        </p:spPr>
        <p:txBody>
          <a:bodyPr wrap="square" rtlCol="0">
            <a:spAutoFit/>
          </a:bodyPr>
          <a:lstStyle/>
          <a:p>
            <a:pPr algn="ctr"/>
            <a:r>
              <a:rPr kumimoji="1" lang="en-US" altLang="ja-JP" sz="400" dirty="0">
                <a:solidFill>
                  <a:schemeClr val="bg1"/>
                </a:solidFill>
                <a:latin typeface="メイリオ" panose="020B0604030504040204" pitchFamily="50" charset="-128"/>
                <a:ea typeface="メイリオ" panose="020B0604030504040204" pitchFamily="50" charset="-128"/>
              </a:rPr>
              <a:t>I2C</a:t>
            </a:r>
          </a:p>
        </p:txBody>
      </p:sp>
      <p:sp>
        <p:nvSpPr>
          <p:cNvPr id="2901" name="正方形/長方形 2900">
            <a:extLst>
              <a:ext uri="{FF2B5EF4-FFF2-40B4-BE49-F238E27FC236}">
                <a16:creationId xmlns:a16="http://schemas.microsoft.com/office/drawing/2014/main" id="{15AE598C-24E0-CEE7-793F-E07846D7CB68}"/>
              </a:ext>
            </a:extLst>
          </p:cNvPr>
          <p:cNvSpPr/>
          <p:nvPr/>
        </p:nvSpPr>
        <p:spPr>
          <a:xfrm rot="16200000">
            <a:off x="3738837" y="18726031"/>
            <a:ext cx="1441149" cy="157094"/>
          </a:xfrm>
          <a:prstGeom prst="rect">
            <a:avLst/>
          </a:prstGeom>
          <a:solidFill>
            <a:schemeClr val="accent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903" name="テキスト ボックス 2902">
            <a:extLst>
              <a:ext uri="{FF2B5EF4-FFF2-40B4-BE49-F238E27FC236}">
                <a16:creationId xmlns:a16="http://schemas.microsoft.com/office/drawing/2014/main" id="{0075E7D5-7F30-C757-8B65-38C9B6BD018A}"/>
              </a:ext>
            </a:extLst>
          </p:cNvPr>
          <p:cNvSpPr txBox="1"/>
          <p:nvPr/>
        </p:nvSpPr>
        <p:spPr>
          <a:xfrm>
            <a:off x="4299253" y="18745600"/>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907" name="四角形: 角を丸くする 2906">
            <a:extLst>
              <a:ext uri="{FF2B5EF4-FFF2-40B4-BE49-F238E27FC236}">
                <a16:creationId xmlns:a16="http://schemas.microsoft.com/office/drawing/2014/main" id="{A039252A-57BC-E1C8-EF4F-7126C321DFFD}"/>
              </a:ext>
            </a:extLst>
          </p:cNvPr>
          <p:cNvSpPr/>
          <p:nvPr/>
        </p:nvSpPr>
        <p:spPr>
          <a:xfrm>
            <a:off x="138243" y="16796727"/>
            <a:ext cx="6104530" cy="3337611"/>
          </a:xfrm>
          <a:prstGeom prst="roundRect">
            <a:avLst>
              <a:gd name="adj" fmla="val 0"/>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四角形: 角を丸くする 195">
            <a:extLst>
              <a:ext uri="{FF2B5EF4-FFF2-40B4-BE49-F238E27FC236}">
                <a16:creationId xmlns:a16="http://schemas.microsoft.com/office/drawing/2014/main" id="{939D7A7B-D7C0-98C1-0A43-0104F5A17B3C}"/>
              </a:ext>
            </a:extLst>
          </p:cNvPr>
          <p:cNvSpPr/>
          <p:nvPr/>
        </p:nvSpPr>
        <p:spPr>
          <a:xfrm>
            <a:off x="211861" y="17531035"/>
            <a:ext cx="1406668" cy="740391"/>
          </a:xfrm>
          <a:prstGeom prst="roundRect">
            <a:avLst>
              <a:gd name="adj" fmla="val 12973"/>
            </a:avLst>
          </a:prstGeom>
          <a:ln w="12700"/>
        </p:spPr>
        <p:style>
          <a:lnRef idx="2">
            <a:schemeClr val="dk1"/>
          </a:lnRef>
          <a:fillRef idx="1">
            <a:schemeClr val="lt1"/>
          </a:fillRef>
          <a:effectRef idx="0">
            <a:schemeClr val="dk1"/>
          </a:effectRef>
          <a:fontRef idx="minor">
            <a:schemeClr val="dk1"/>
          </a:fontRef>
        </p:style>
        <p:txBody>
          <a:bodyPr lIns="36000" tIns="0" rIns="90000" bIns="36000" rtlCol="0" anchor="t" anchorCtr="0"/>
          <a:lstStyle/>
          <a:p>
            <a:r>
              <a:rPr kumimoji="1" lang="en-US" altLang="ja-JP" sz="1000" b="1" dirty="0">
                <a:solidFill>
                  <a:schemeClr val="tx1"/>
                </a:solidFill>
                <a:latin typeface="Bahnschrift SemiCondensed" panose="020B0502040204020203" pitchFamily="34" charset="0"/>
              </a:rPr>
              <a:t>Voltage </a:t>
            </a:r>
          </a:p>
          <a:p>
            <a:r>
              <a:rPr kumimoji="1" lang="en-US" altLang="ja-JP" sz="1000" b="1" dirty="0">
                <a:solidFill>
                  <a:schemeClr val="tx1"/>
                </a:solidFill>
                <a:latin typeface="Bahnschrift SemiCondensed" panose="020B0502040204020203" pitchFamily="34" charset="0"/>
              </a:rPr>
              <a:t>Conversion Circuit</a:t>
            </a:r>
            <a:endParaRPr kumimoji="1" lang="en-US" altLang="ja-JP" sz="1000" dirty="0">
              <a:solidFill>
                <a:schemeClr val="tx1"/>
              </a:solidFill>
              <a:latin typeface="Bahnschrift SemiCondensed" panose="020B0502040204020203" pitchFamily="34" charset="0"/>
            </a:endParaRPr>
          </a:p>
          <a:p>
            <a:r>
              <a:rPr kumimoji="1" lang="en-US" altLang="ja-JP" sz="700" dirty="0">
                <a:solidFill>
                  <a:schemeClr val="tx1"/>
                </a:solidFill>
                <a:latin typeface="Bahnschrift SemiCondensed" panose="020B0502040204020203" pitchFamily="34" charset="0"/>
              </a:rPr>
              <a:t>Using IC : </a:t>
            </a:r>
          </a:p>
          <a:p>
            <a:r>
              <a:rPr kumimoji="1" lang="en-US" altLang="ja-JP" sz="700" dirty="0">
                <a:solidFill>
                  <a:schemeClr val="tx1"/>
                </a:solidFill>
                <a:latin typeface="Bahnschrift SemiCondensed" panose="020B0502040204020203" pitchFamily="34" charset="0"/>
              </a:rPr>
              <a:t>OKL-T/6-W12N-C</a:t>
            </a:r>
          </a:p>
          <a:p>
            <a:r>
              <a:rPr kumimoji="1" lang="en-US" altLang="ja-JP" sz="700" dirty="0">
                <a:solidFill>
                  <a:schemeClr val="tx1"/>
                </a:solidFill>
                <a:latin typeface="Bahnschrift SemiCondensed" panose="020B0502040204020203" pitchFamily="34" charset="0"/>
              </a:rPr>
              <a:t>11.1V to 5.0V</a:t>
            </a:r>
          </a:p>
        </p:txBody>
      </p:sp>
      <p:pic>
        <p:nvPicPr>
          <p:cNvPr id="162" name="図 161">
            <a:extLst>
              <a:ext uri="{FF2B5EF4-FFF2-40B4-BE49-F238E27FC236}">
                <a16:creationId xmlns:a16="http://schemas.microsoft.com/office/drawing/2014/main" id="{48C09955-1529-4084-FCA5-345518CB1DFB}"/>
              </a:ext>
            </a:extLst>
          </p:cNvPr>
          <p:cNvPicPr>
            <a:picLocks noChangeAspect="1"/>
          </p:cNvPicPr>
          <p:nvPr/>
        </p:nvPicPr>
        <p:blipFill>
          <a:blip r:embed="rId37">
            <a:extLst>
              <a:ext uri="{28A0092B-C50C-407E-A947-70E740481C1C}">
                <a14:useLocalDpi xmlns:a14="http://schemas.microsoft.com/office/drawing/2010/main" val="0"/>
              </a:ext>
            </a:extLst>
          </a:blip>
          <a:srcRect l="21071" t="13052" r="22784" b="9985"/>
          <a:stretch/>
        </p:blipFill>
        <p:spPr>
          <a:xfrm flipH="1">
            <a:off x="1156562" y="17855218"/>
            <a:ext cx="405607" cy="417000"/>
          </a:xfrm>
          <a:prstGeom prst="rect">
            <a:avLst/>
          </a:prstGeom>
        </p:spPr>
      </p:pic>
      <p:sp>
        <p:nvSpPr>
          <p:cNvPr id="199" name="テキスト ボックス 198">
            <a:extLst>
              <a:ext uri="{FF2B5EF4-FFF2-40B4-BE49-F238E27FC236}">
                <a16:creationId xmlns:a16="http://schemas.microsoft.com/office/drawing/2014/main" id="{A150F5B7-2E45-9694-29CB-B84A342EBFDE}"/>
              </a:ext>
            </a:extLst>
          </p:cNvPr>
          <p:cNvSpPr txBox="1"/>
          <p:nvPr/>
        </p:nvSpPr>
        <p:spPr>
          <a:xfrm>
            <a:off x="2156156" y="19548825"/>
            <a:ext cx="377822"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02" name="四角形: 角を丸くする 201">
            <a:extLst>
              <a:ext uri="{FF2B5EF4-FFF2-40B4-BE49-F238E27FC236}">
                <a16:creationId xmlns:a16="http://schemas.microsoft.com/office/drawing/2014/main" id="{EA2ECDAE-C418-0279-A4FC-E2C26DEACE9F}"/>
              </a:ext>
            </a:extLst>
          </p:cNvPr>
          <p:cNvSpPr/>
          <p:nvPr/>
        </p:nvSpPr>
        <p:spPr>
          <a:xfrm>
            <a:off x="3024428" y="18395297"/>
            <a:ext cx="1183170" cy="586364"/>
          </a:xfrm>
          <a:prstGeom prst="roundRect">
            <a:avLst>
              <a:gd name="adj" fmla="val 13338"/>
            </a:avLst>
          </a:prstGeom>
          <a:ln w="12700"/>
        </p:spPr>
        <p:style>
          <a:lnRef idx="2">
            <a:schemeClr val="dk1"/>
          </a:lnRef>
          <a:fillRef idx="1">
            <a:schemeClr val="lt1"/>
          </a:fillRef>
          <a:effectRef idx="0">
            <a:schemeClr val="dk1"/>
          </a:effectRef>
          <a:fontRef idx="minor">
            <a:schemeClr val="dk1"/>
          </a:fontRef>
        </p:style>
        <p:txBody>
          <a:bodyPr lIns="0" tIns="0" rIns="36000" bIns="36000" rtlCol="0" anchor="t" anchorCtr="0"/>
          <a:lstStyle/>
          <a:p>
            <a:r>
              <a:rPr kumimoji="1" lang="en-US" altLang="ja-JP" sz="1000" b="1" dirty="0">
                <a:solidFill>
                  <a:schemeClr val="tx1"/>
                </a:solidFill>
                <a:latin typeface="Bahnschrift SemiCondensed" panose="020B0502040204020203" pitchFamily="34" charset="0"/>
              </a:rPr>
              <a:t>Sub </a:t>
            </a:r>
          </a:p>
          <a:p>
            <a:r>
              <a:rPr kumimoji="1" lang="en-US" altLang="ja-JP" sz="1000" b="1" dirty="0">
                <a:solidFill>
                  <a:schemeClr val="tx1"/>
                </a:solidFill>
                <a:latin typeface="Bahnschrift SemiCondensed" panose="020B0502040204020203" pitchFamily="34" charset="0"/>
              </a:rPr>
              <a:t>Controller</a:t>
            </a:r>
          </a:p>
          <a:p>
            <a:r>
              <a:rPr kumimoji="1" lang="en-US" altLang="ja-JP" sz="700" dirty="0">
                <a:latin typeface="Bahnschrift SemiCondensed" panose="020B0502040204020203" pitchFamily="34" charset="0"/>
                <a:ea typeface="游ゴシック" panose="020B0400000000000000" pitchFamily="50" charset="-128"/>
              </a:rPr>
              <a:t>:</a:t>
            </a:r>
            <a:r>
              <a:rPr kumimoji="1" lang="en-US" altLang="ja-JP" sz="700" dirty="0" err="1">
                <a:solidFill>
                  <a:srgbClr val="333333"/>
                </a:solidFill>
                <a:latin typeface="Bahnschrift SemiCondensed" panose="020B0502040204020203" pitchFamily="34" charset="0"/>
                <a:ea typeface="游ゴシック" panose="020B0400000000000000" pitchFamily="50" charset="-128"/>
              </a:rPr>
              <a:t>Seeeduino</a:t>
            </a:r>
            <a:r>
              <a:rPr kumimoji="1" lang="en-US" altLang="ja-JP" sz="700" dirty="0">
                <a:solidFill>
                  <a:srgbClr val="333333"/>
                </a:solidFill>
                <a:latin typeface="Bahnschrift SemiCondensed" panose="020B0502040204020203" pitchFamily="34" charset="0"/>
                <a:ea typeface="游ゴシック" panose="020B0400000000000000" pitchFamily="50" charset="-128"/>
              </a:rPr>
              <a:t> XIAO</a:t>
            </a:r>
            <a:endParaRPr lang="en-US" altLang="ja-JP" sz="700" dirty="0">
              <a:solidFill>
                <a:schemeClr val="tx1"/>
              </a:solidFill>
              <a:latin typeface="Bahnschrift SemiCondensed" panose="020B0502040204020203" pitchFamily="34" charset="0"/>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＞小さくてピンの数も多い</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pic>
        <p:nvPicPr>
          <p:cNvPr id="203" name="図 202">
            <a:extLst>
              <a:ext uri="{FF2B5EF4-FFF2-40B4-BE49-F238E27FC236}">
                <a16:creationId xmlns:a16="http://schemas.microsoft.com/office/drawing/2014/main" id="{3DFD2C9F-55CE-F740-2D70-52B1FF810ECC}"/>
              </a:ext>
            </a:extLst>
          </p:cNvPr>
          <p:cNvPicPr>
            <a:picLocks noChangeAspect="1"/>
          </p:cNvPicPr>
          <p:nvPr/>
        </p:nvPicPr>
        <p:blipFill>
          <a:blip r:embed="rId36"/>
          <a:stretch>
            <a:fillRect/>
          </a:stretch>
        </p:blipFill>
        <p:spPr>
          <a:xfrm>
            <a:off x="3748128" y="18371783"/>
            <a:ext cx="396364" cy="469419"/>
          </a:xfrm>
          <a:prstGeom prst="rect">
            <a:avLst/>
          </a:prstGeom>
        </p:spPr>
      </p:pic>
      <p:pic>
        <p:nvPicPr>
          <p:cNvPr id="213" name="図 212">
            <a:extLst>
              <a:ext uri="{FF2B5EF4-FFF2-40B4-BE49-F238E27FC236}">
                <a16:creationId xmlns:a16="http://schemas.microsoft.com/office/drawing/2014/main" id="{4BA092AF-5C90-466B-30BF-AFF3D204903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8661210" flipH="1" flipV="1">
            <a:off x="3758678" y="18987974"/>
            <a:ext cx="596991" cy="667624"/>
          </a:xfrm>
          <a:prstGeom prst="rect">
            <a:avLst/>
          </a:prstGeom>
        </p:spPr>
      </p:pic>
      <p:sp>
        <p:nvSpPr>
          <p:cNvPr id="214" name="四角形: 角を丸くする 213">
            <a:extLst>
              <a:ext uri="{FF2B5EF4-FFF2-40B4-BE49-F238E27FC236}">
                <a16:creationId xmlns:a16="http://schemas.microsoft.com/office/drawing/2014/main" id="{028DBA4E-E3B4-F958-014A-4B7605434C76}"/>
              </a:ext>
            </a:extLst>
          </p:cNvPr>
          <p:cNvSpPr/>
          <p:nvPr/>
        </p:nvSpPr>
        <p:spPr>
          <a:xfrm>
            <a:off x="3088520" y="19675075"/>
            <a:ext cx="1215495" cy="346838"/>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0" rtlCol="0" anchor="t" anchorCtr="0"/>
          <a:lstStyle/>
          <a:p>
            <a:r>
              <a:rPr kumimoji="1" lang="en-US" altLang="ja-JP" sz="1000" b="1" dirty="0">
                <a:solidFill>
                  <a:schemeClr val="tx1"/>
                </a:solidFill>
              </a:rPr>
              <a:t>Line Sensors</a:t>
            </a:r>
          </a:p>
          <a:p>
            <a:r>
              <a:rPr kumimoji="1" lang="en-US" altLang="ja-JP" sz="700" dirty="0">
                <a:solidFill>
                  <a:schemeClr val="tx1"/>
                </a:solidFill>
              </a:rPr>
              <a:t>:NJI7502×16</a:t>
            </a:r>
          </a:p>
        </p:txBody>
      </p:sp>
      <p:pic>
        <p:nvPicPr>
          <p:cNvPr id="173" name="図 172">
            <a:extLst>
              <a:ext uri="{FF2B5EF4-FFF2-40B4-BE49-F238E27FC236}">
                <a16:creationId xmlns:a16="http://schemas.microsoft.com/office/drawing/2014/main" id="{DDCF5981-941B-6832-9603-E6E74C5BCDB6}"/>
              </a:ext>
            </a:extLst>
          </p:cNvPr>
          <p:cNvPicPr>
            <a:picLocks noChangeAspect="1"/>
          </p:cNvPicPr>
          <p:nvPr/>
        </p:nvPicPr>
        <p:blipFill>
          <a:blip r:embed="rId26">
            <a:extLst>
              <a:ext uri="{28A0092B-C50C-407E-A947-70E740481C1C}">
                <a14:useLocalDpi xmlns:a14="http://schemas.microsoft.com/office/drawing/2010/main" val="0"/>
              </a:ext>
            </a:extLst>
          </a:blip>
          <a:srcRect l="65577" t="88" r="-1651" b="49999"/>
          <a:stretch/>
        </p:blipFill>
        <p:spPr>
          <a:xfrm rot="5400000" flipH="1">
            <a:off x="3960587" y="19672742"/>
            <a:ext cx="345292" cy="341562"/>
          </a:xfrm>
          <a:prstGeom prst="rect">
            <a:avLst/>
          </a:prstGeom>
        </p:spPr>
      </p:pic>
      <p:grpSp>
        <p:nvGrpSpPr>
          <p:cNvPr id="164" name="グループ化 163">
            <a:extLst>
              <a:ext uri="{FF2B5EF4-FFF2-40B4-BE49-F238E27FC236}">
                <a16:creationId xmlns:a16="http://schemas.microsoft.com/office/drawing/2014/main" id="{A56F7FB2-1F04-CF8C-1BCE-91682D7D1A60}"/>
              </a:ext>
            </a:extLst>
          </p:cNvPr>
          <p:cNvGrpSpPr/>
          <p:nvPr/>
        </p:nvGrpSpPr>
        <p:grpSpPr>
          <a:xfrm>
            <a:off x="4355155" y="19097892"/>
            <a:ext cx="2155914" cy="934394"/>
            <a:chOff x="6111409" y="19861849"/>
            <a:chExt cx="1963793" cy="947292"/>
          </a:xfrm>
        </p:grpSpPr>
        <p:sp>
          <p:nvSpPr>
            <p:cNvPr id="165" name="四角形: 角を丸くする 164">
              <a:extLst>
                <a:ext uri="{FF2B5EF4-FFF2-40B4-BE49-F238E27FC236}">
                  <a16:creationId xmlns:a16="http://schemas.microsoft.com/office/drawing/2014/main" id="{8ED627FE-88B4-54BA-FD8C-14A02C667942}"/>
                </a:ext>
              </a:extLst>
            </p:cNvPr>
            <p:cNvSpPr/>
            <p:nvPr/>
          </p:nvSpPr>
          <p:spPr>
            <a:xfrm>
              <a:off x="6111409" y="19861849"/>
              <a:ext cx="1548774" cy="947292"/>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algn="ctr"/>
              <a:r>
                <a:rPr kumimoji="1" lang="en-US" altLang="ja-JP" sz="900" b="1" dirty="0">
                  <a:solidFill>
                    <a:schemeClr val="tx1"/>
                  </a:solidFill>
                </a:rPr>
                <a:t>Debug System</a:t>
              </a:r>
              <a:endParaRPr kumimoji="1" lang="en-US" altLang="ja-JP" sz="10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br>
                <a:rPr kumimoji="1" lang="en-US" altLang="ja-JP" sz="1100" b="1" dirty="0">
                  <a:solidFill>
                    <a:schemeClr val="tx1"/>
                  </a:solidFill>
                </a:rPr>
              </a:br>
              <a:endParaRPr kumimoji="1" lang="en-US" altLang="ja-JP" sz="800" dirty="0">
                <a:solidFill>
                  <a:schemeClr val="tx1"/>
                </a:solidFill>
              </a:endParaRP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66" name="Picture 24" descr="ESP8255でSSD1306を駆動">
              <a:extLst>
                <a:ext uri="{FF2B5EF4-FFF2-40B4-BE49-F238E27FC236}">
                  <a16:creationId xmlns:a16="http://schemas.microsoft.com/office/drawing/2014/main" id="{A465CAAF-DA25-7210-8DCE-A5013E4628B5}"/>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22751" t="8366" r="23082" b="8935"/>
            <a:stretch/>
          </p:blipFill>
          <p:spPr bwMode="auto">
            <a:xfrm>
              <a:off x="6186913" y="20048186"/>
              <a:ext cx="554690" cy="476364"/>
            </a:xfrm>
            <a:prstGeom prst="rect">
              <a:avLst/>
            </a:prstGeom>
            <a:noFill/>
            <a:extLst>
              <a:ext uri="{909E8E84-426E-40DD-AFC4-6F175D3DCCD1}">
                <a14:hiddenFill xmlns:a14="http://schemas.microsoft.com/office/drawing/2010/main">
                  <a:solidFill>
                    <a:srgbClr val="FFFFFF"/>
                  </a:solidFill>
                </a14:hiddenFill>
              </a:ext>
            </a:extLst>
          </p:spPr>
        </p:pic>
        <p:sp>
          <p:nvSpPr>
            <p:cNvPr id="167" name="テキスト ボックス 166">
              <a:extLst>
                <a:ext uri="{FF2B5EF4-FFF2-40B4-BE49-F238E27FC236}">
                  <a16:creationId xmlns:a16="http://schemas.microsoft.com/office/drawing/2014/main" id="{2B8D4224-9F37-8B4E-124A-8F843C9F0BF6}"/>
                </a:ext>
              </a:extLst>
            </p:cNvPr>
            <p:cNvSpPr txBox="1"/>
            <p:nvPr/>
          </p:nvSpPr>
          <p:spPr>
            <a:xfrm>
              <a:off x="6206087" y="20475666"/>
              <a:ext cx="797598" cy="312026"/>
            </a:xfrm>
            <a:prstGeom prst="rect">
              <a:avLst/>
            </a:prstGeom>
            <a:noFill/>
          </p:spPr>
          <p:txBody>
            <a:bodyPr wrap="square" rtlCol="0">
              <a:spAutoFit/>
            </a:bodyPr>
            <a:lstStyle/>
            <a:p>
              <a:r>
                <a:rPr kumimoji="1" lang="en-US" altLang="ja-JP" sz="700" b="1" dirty="0">
                  <a:latin typeface="Bahnschrift SemiCondensed" panose="020B0502040204020203" pitchFamily="34" charset="0"/>
                </a:rPr>
                <a:t>O-LED Display</a:t>
              </a:r>
            </a:p>
            <a:p>
              <a:r>
                <a:rPr kumimoji="1" lang="ja-JP" altLang="en-US" sz="700" b="1" dirty="0">
                  <a:latin typeface="Bahnschrift SemiCondensed" panose="020B0502040204020203" pitchFamily="34" charset="0"/>
                </a:rPr>
                <a:t>：</a:t>
              </a:r>
              <a:r>
                <a:rPr kumimoji="1" lang="en-US" altLang="ja-JP" sz="700" dirty="0">
                  <a:latin typeface="Bahnschrift SemiCondensed" panose="020B0502040204020203" pitchFamily="34" charset="0"/>
                </a:rPr>
                <a:t>SSD1306</a:t>
              </a:r>
            </a:p>
          </p:txBody>
        </p:sp>
        <p:sp>
          <p:nvSpPr>
            <p:cNvPr id="168" name="十字形 167">
              <a:extLst>
                <a:ext uri="{FF2B5EF4-FFF2-40B4-BE49-F238E27FC236}">
                  <a16:creationId xmlns:a16="http://schemas.microsoft.com/office/drawing/2014/main" id="{66913B59-70E0-A374-9B52-1920AA1654A7}"/>
                </a:ext>
              </a:extLst>
            </p:cNvPr>
            <p:cNvSpPr/>
            <p:nvPr/>
          </p:nvSpPr>
          <p:spPr>
            <a:xfrm>
              <a:off x="6842792" y="20161326"/>
              <a:ext cx="159645" cy="159645"/>
            </a:xfrm>
            <a:prstGeom prst="plus">
              <a:avLst>
                <a:gd name="adj" fmla="val 33631"/>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9" name="テキスト ボックス 168">
              <a:extLst>
                <a:ext uri="{FF2B5EF4-FFF2-40B4-BE49-F238E27FC236}">
                  <a16:creationId xmlns:a16="http://schemas.microsoft.com/office/drawing/2014/main" id="{D309D8FF-42AB-40A2-05D1-E2B57D9D4306}"/>
                </a:ext>
              </a:extLst>
            </p:cNvPr>
            <p:cNvSpPr txBox="1"/>
            <p:nvPr/>
          </p:nvSpPr>
          <p:spPr>
            <a:xfrm>
              <a:off x="7013050" y="20507854"/>
              <a:ext cx="1062152" cy="202816"/>
            </a:xfrm>
            <a:prstGeom prst="rect">
              <a:avLst/>
            </a:prstGeom>
            <a:noFill/>
          </p:spPr>
          <p:txBody>
            <a:bodyPr wrap="square" rtlCol="0">
              <a:spAutoFit/>
            </a:bodyPr>
            <a:lstStyle/>
            <a:p>
              <a:r>
                <a:rPr kumimoji="1" lang="en-US" altLang="ja-JP" sz="700" b="1" dirty="0">
                  <a:latin typeface="Bahnschrift SemiCondensed" panose="020B0502040204020203" pitchFamily="34" charset="0"/>
                </a:rPr>
                <a:t>Tactile Switch x 3</a:t>
              </a:r>
            </a:p>
          </p:txBody>
        </p:sp>
      </p:grpSp>
      <p:pic>
        <p:nvPicPr>
          <p:cNvPr id="172" name="Picture 18">
            <a:extLst>
              <a:ext uri="{FF2B5EF4-FFF2-40B4-BE49-F238E27FC236}">
                <a16:creationId xmlns:a16="http://schemas.microsoft.com/office/drawing/2014/main" id="{7EB278EA-7CD9-F26E-C7F9-1212AA2E0C5D}"/>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335770" y="19166768"/>
            <a:ext cx="759084" cy="6603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IP.fqX9CVUqJgZATrEDRZgoQQHaFz (203×159)">
            <a:extLst>
              <a:ext uri="{FF2B5EF4-FFF2-40B4-BE49-F238E27FC236}">
                <a16:creationId xmlns:a16="http://schemas.microsoft.com/office/drawing/2014/main" id="{E64C7E4B-9907-CE77-B75B-A9AE5E77D3A6}"/>
              </a:ext>
            </a:extLst>
          </p:cNvPr>
          <p:cNvPicPr>
            <a:picLocks noChangeAspect="1" noChangeArrowheads="1"/>
          </p:cNvPicPr>
          <p:nvPr/>
        </p:nvPicPr>
        <p:blipFill>
          <a:blip r:embed="rId40">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314018" y="20480253"/>
            <a:ext cx="1118674" cy="8762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BFE1F8C4-6E38-F9F5-C6D4-A4694AA8F1E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490288" y="20413980"/>
            <a:ext cx="1060491" cy="10604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a:extLst>
              <a:ext uri="{FF2B5EF4-FFF2-40B4-BE49-F238E27FC236}">
                <a16:creationId xmlns:a16="http://schemas.microsoft.com/office/drawing/2014/main" id="{9F4C49E7-B467-3D19-73E7-BE9551CB6853}"/>
              </a:ext>
            </a:extLst>
          </p:cNvPr>
          <p:cNvPicPr>
            <a:picLocks noChangeAspect="1" noChangeArrowheads="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9306" y="20740629"/>
            <a:ext cx="2763163" cy="53363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60F1D40-A568-FE6C-EA0E-48691BA9A516}"/>
              </a:ext>
            </a:extLst>
          </p:cNvPr>
          <p:cNvSpPr txBox="1"/>
          <p:nvPr/>
        </p:nvSpPr>
        <p:spPr>
          <a:xfrm>
            <a:off x="18671845" y="4960650"/>
            <a:ext cx="1720725" cy="584775"/>
          </a:xfrm>
          <a:prstGeom prst="rect">
            <a:avLst/>
          </a:prstGeom>
          <a:noFill/>
        </p:spPr>
        <p:txBody>
          <a:bodyPr wrap="square" rtlCol="0">
            <a:spAutoFit/>
          </a:bodyPr>
          <a:lstStyle/>
          <a:p>
            <a:r>
              <a:rPr kumimoji="1" lang="en-US" altLang="ja-JP" sz="32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A</a:t>
            </a:r>
            <a:r>
              <a:rPr kumimoji="1" lang="en-US" altLang="ja-JP" sz="2000" b="1"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cceleration</a:t>
            </a:r>
          </a:p>
        </p:txBody>
      </p:sp>
      <p:sp>
        <p:nvSpPr>
          <p:cNvPr id="12" name="テキスト ボックス 11">
            <a:extLst>
              <a:ext uri="{FF2B5EF4-FFF2-40B4-BE49-F238E27FC236}">
                <a16:creationId xmlns:a16="http://schemas.microsoft.com/office/drawing/2014/main" id="{DC84EAFB-3782-B7E7-5BC8-F748BA180931}"/>
              </a:ext>
            </a:extLst>
          </p:cNvPr>
          <p:cNvSpPr txBox="1"/>
          <p:nvPr/>
        </p:nvSpPr>
        <p:spPr>
          <a:xfrm>
            <a:off x="17738095" y="496203"/>
            <a:ext cx="12614766" cy="3939540"/>
          </a:xfrm>
          <a:prstGeom prst="rect">
            <a:avLst/>
          </a:prstGeom>
          <a:noFill/>
        </p:spPr>
        <p:txBody>
          <a:bodyPr wrap="square" rtlCol="0">
            <a:spAutoFit/>
          </a:bodyPr>
          <a:lstStyle/>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a:t>
            </a:r>
            <a:r>
              <a:rPr lang="en-US" altLang="ja-JP" sz="1000" dirty="0" err="1">
                <a:solidFill>
                  <a:schemeClr val="bg1"/>
                </a:solidFill>
                <a:latin typeface="游ゴシック" panose="020B0400000000000000" pitchFamily="50" charset="-128"/>
                <a:ea typeface="游ゴシック" panose="020B0400000000000000" pitchFamily="50" charset="-128"/>
              </a:rPr>
              <a:t>Munako</a:t>
            </a:r>
            <a:r>
              <a:rPr lang="en-US" altLang="ja-JP" sz="1000" dirty="0">
                <a:solidFill>
                  <a:schemeClr val="bg1"/>
                </a:solidFill>
                <a:latin typeface="游ゴシック" panose="020B0400000000000000" pitchFamily="50" charset="-128"/>
                <a:ea typeface="游ゴシック" panose="020B0400000000000000" pitchFamily="50" charset="-128"/>
              </a:rPr>
              <a:t> Aegis</a:t>
            </a:r>
            <a:r>
              <a:rPr lang="ja-JP" altLang="en-US" sz="1000" dirty="0">
                <a:solidFill>
                  <a:schemeClr val="bg1"/>
                </a:solidFill>
                <a:latin typeface="游ゴシック" panose="020B0400000000000000" pitchFamily="50" charset="-128"/>
                <a:ea typeface="游ゴシック" panose="020B0400000000000000" pitchFamily="50" charset="-128"/>
              </a:rPr>
              <a:t>」は、日本の高校生</a:t>
            </a:r>
            <a:r>
              <a:rPr lang="en-US" altLang="ja-JP" sz="1000" dirty="0">
                <a:solidFill>
                  <a:schemeClr val="bg1"/>
                </a:solidFill>
                <a:latin typeface="游ゴシック" panose="020B0400000000000000" pitchFamily="50" charset="-128"/>
                <a:ea typeface="游ゴシック" panose="020B0400000000000000" pitchFamily="50" charset="-128"/>
              </a:rPr>
              <a:t>4</a:t>
            </a:r>
            <a:r>
              <a:rPr lang="ja-JP" altLang="en-US" sz="1000" dirty="0">
                <a:solidFill>
                  <a:schemeClr val="bg1"/>
                </a:solidFill>
                <a:latin typeface="游ゴシック" panose="020B0400000000000000" pitchFamily="50" charset="-128"/>
                <a:ea typeface="游ゴシック" panose="020B0400000000000000" pitchFamily="50" charset="-128"/>
              </a:rPr>
              <a:t>人で構成された、サッカーライトウェイト部門のチームです。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2023</a:t>
            </a:r>
            <a:r>
              <a:rPr lang="ja-JP" altLang="en-US" sz="1000" dirty="0">
                <a:solidFill>
                  <a:schemeClr val="bg1"/>
                </a:solidFill>
                <a:latin typeface="游ゴシック" panose="020B0400000000000000" pitchFamily="50" charset="-128"/>
                <a:ea typeface="游ゴシック" panose="020B0400000000000000" pitchFamily="50" charset="-128"/>
              </a:rPr>
              <a:t>年シーズンから活動を開始し、日々ロボットに真剣に向き合いながら、互いに技術を高め合ってきました。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活動を始めた当初、メンバー全員に専門的な技術はありませんでした。しかし、毎日のように機体設計やプログラミング、回路製作に取り組み、試行錯誤を重ねながら、知識と経験を蓄積してきました。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初年度は予選大会を</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位で通過し、ジャパンオープンへの出場を果たしましたが、本戦では</a:t>
            </a:r>
            <a:r>
              <a:rPr lang="en-US" altLang="ja-JP" sz="1000" dirty="0">
                <a:solidFill>
                  <a:schemeClr val="bg1"/>
                </a:solidFill>
                <a:latin typeface="游ゴシック" panose="020B0400000000000000" pitchFamily="50" charset="-128"/>
                <a:ea typeface="游ゴシック" panose="020B0400000000000000" pitchFamily="50" charset="-128"/>
              </a:rPr>
              <a:t>64</a:t>
            </a:r>
            <a:r>
              <a:rPr lang="ja-JP" altLang="en-US" sz="1000" dirty="0">
                <a:solidFill>
                  <a:schemeClr val="bg1"/>
                </a:solidFill>
                <a:latin typeface="游ゴシック" panose="020B0400000000000000" pitchFamily="50" charset="-128"/>
                <a:ea typeface="游ゴシック" panose="020B0400000000000000" pitchFamily="50" charset="-128"/>
              </a:rPr>
              <a:t>チーム中</a:t>
            </a:r>
            <a:r>
              <a:rPr lang="en-US" altLang="ja-JP" sz="1000" dirty="0">
                <a:solidFill>
                  <a:schemeClr val="bg1"/>
                </a:solidFill>
                <a:latin typeface="游ゴシック" panose="020B0400000000000000" pitchFamily="50" charset="-128"/>
                <a:ea typeface="游ゴシック" panose="020B0400000000000000" pitchFamily="50" charset="-128"/>
              </a:rPr>
              <a:t>31</a:t>
            </a:r>
            <a:r>
              <a:rPr lang="ja-JP" altLang="en-US" sz="1000" dirty="0">
                <a:solidFill>
                  <a:schemeClr val="bg1"/>
                </a:solidFill>
                <a:latin typeface="游ゴシック" panose="020B0400000000000000" pitchFamily="50" charset="-128"/>
                <a:ea typeface="游ゴシック" panose="020B0400000000000000" pitchFamily="50" charset="-128"/>
              </a:rPr>
              <a:t>位という悔しい結果となりました。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それでも諦めずに、私たちは努力を続け、翌年のジャパンオープンでは見事</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位を獲得。さらに、ベストプレゼンテーション賞もいただくことができました。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ロボットの設計には主に</a:t>
            </a:r>
            <a:r>
              <a:rPr lang="en-US" altLang="ja-JP" sz="1000" dirty="0">
                <a:solidFill>
                  <a:schemeClr val="bg1"/>
                </a:solidFill>
                <a:latin typeface="游ゴシック" panose="020B0400000000000000" pitchFamily="50" charset="-128"/>
                <a:ea typeface="游ゴシック" panose="020B0400000000000000" pitchFamily="50" charset="-128"/>
              </a:rPr>
              <a:t>Autodesk Fusion</a:t>
            </a:r>
            <a:r>
              <a:rPr lang="ja-JP" altLang="en-US" sz="1000" dirty="0">
                <a:solidFill>
                  <a:schemeClr val="bg1"/>
                </a:solidFill>
                <a:latin typeface="游ゴシック" panose="020B0400000000000000" pitchFamily="50" charset="-128"/>
                <a:ea typeface="游ゴシック" panose="020B0400000000000000" pitchFamily="50" charset="-128"/>
              </a:rPr>
              <a:t>を使用し、回路設計には</a:t>
            </a:r>
            <a:r>
              <a:rPr lang="en-US" altLang="ja-JP" sz="1000" dirty="0" err="1">
                <a:solidFill>
                  <a:schemeClr val="bg1"/>
                </a:solidFill>
                <a:latin typeface="游ゴシック" panose="020B0400000000000000" pitchFamily="50" charset="-128"/>
                <a:ea typeface="游ゴシック" panose="020B0400000000000000" pitchFamily="50" charset="-128"/>
              </a:rPr>
              <a:t>KiCad</a:t>
            </a:r>
            <a:r>
              <a:rPr lang="ja-JP" altLang="en-US" sz="1000" dirty="0">
                <a:solidFill>
                  <a:schemeClr val="bg1"/>
                </a:solidFill>
                <a:latin typeface="游ゴシック" panose="020B0400000000000000" pitchFamily="50" charset="-128"/>
                <a:ea typeface="游ゴシック" panose="020B0400000000000000" pitchFamily="50" charset="-128"/>
              </a:rPr>
              <a:t>を用いています。製作には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プリンターや</a:t>
            </a:r>
            <a:r>
              <a:rPr lang="en-US" altLang="ja-JP" sz="1000" dirty="0">
                <a:solidFill>
                  <a:schemeClr val="bg1"/>
                </a:solidFill>
                <a:latin typeface="游ゴシック" panose="020B0400000000000000" pitchFamily="50" charset="-128"/>
                <a:ea typeface="游ゴシック" panose="020B0400000000000000" pitchFamily="50" charset="-128"/>
              </a:rPr>
              <a:t>CNC</a:t>
            </a:r>
            <a:r>
              <a:rPr lang="ja-JP" altLang="en-US" sz="1000" dirty="0">
                <a:solidFill>
                  <a:schemeClr val="bg1"/>
                </a:solidFill>
                <a:latin typeface="游ゴシック" panose="020B0400000000000000" pitchFamily="50" charset="-128"/>
                <a:ea typeface="游ゴシック" panose="020B0400000000000000" pitchFamily="50" charset="-128"/>
              </a:rPr>
              <a:t>フライス盤を活用し、効率よく高精度なロボット開発を行っています。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プログラムは、マイコンには</a:t>
            </a:r>
            <a:r>
              <a:rPr lang="en-US" altLang="ja-JP" sz="1000" dirty="0">
                <a:solidFill>
                  <a:schemeClr val="bg1"/>
                </a:solidFill>
                <a:latin typeface="游ゴシック" panose="020B0400000000000000" pitchFamily="50" charset="-128"/>
                <a:ea typeface="游ゴシック" panose="020B0400000000000000" pitchFamily="50" charset="-128"/>
              </a:rPr>
              <a:t>C++</a:t>
            </a:r>
            <a:r>
              <a:rPr lang="ja-JP" altLang="en-US" sz="1000" dirty="0">
                <a:solidFill>
                  <a:schemeClr val="bg1"/>
                </a:solidFill>
                <a:latin typeface="游ゴシック" panose="020B0400000000000000" pitchFamily="50" charset="-128"/>
                <a:ea typeface="游ゴシック" panose="020B0400000000000000" pitchFamily="50" charset="-128"/>
              </a:rPr>
              <a:t>を用いて</a:t>
            </a:r>
            <a:r>
              <a:rPr lang="en-US" altLang="ja-JP" sz="1000" dirty="0">
                <a:solidFill>
                  <a:schemeClr val="bg1"/>
                </a:solidFill>
                <a:latin typeface="游ゴシック" panose="020B0400000000000000" pitchFamily="50" charset="-128"/>
                <a:ea typeface="游ゴシック" panose="020B0400000000000000" pitchFamily="50" charset="-128"/>
              </a:rPr>
              <a:t>Visual Studio Code</a:t>
            </a:r>
            <a:r>
              <a:rPr lang="ja-JP" altLang="en-US" sz="1000" dirty="0">
                <a:solidFill>
                  <a:schemeClr val="bg1"/>
                </a:solidFill>
                <a:latin typeface="游ゴシック" panose="020B0400000000000000" pitchFamily="50" charset="-128"/>
                <a:ea typeface="游ゴシック" panose="020B0400000000000000" pitchFamily="50" charset="-128"/>
              </a:rPr>
              <a:t>で記述し、カメラの制御には</a:t>
            </a:r>
            <a:r>
              <a:rPr lang="en-US" altLang="ja-JP" sz="1000" dirty="0" err="1">
                <a:solidFill>
                  <a:schemeClr val="bg1"/>
                </a:solidFill>
                <a:latin typeface="游ゴシック" panose="020B0400000000000000" pitchFamily="50" charset="-128"/>
                <a:ea typeface="游ゴシック" panose="020B0400000000000000" pitchFamily="50" charset="-128"/>
              </a:rPr>
              <a:t>MicroPython</a:t>
            </a:r>
            <a:r>
              <a:rPr lang="ja-JP" altLang="en-US" sz="1000" dirty="0">
                <a:solidFill>
                  <a:schemeClr val="bg1"/>
                </a:solidFill>
                <a:latin typeface="游ゴシック" panose="020B0400000000000000" pitchFamily="50" charset="-128"/>
                <a:ea typeface="游ゴシック" panose="020B0400000000000000" pitchFamily="50" charset="-128"/>
              </a:rPr>
              <a:t>を使い、</a:t>
            </a:r>
            <a:r>
              <a:rPr lang="en-US" altLang="ja-JP" sz="1000" dirty="0" err="1">
                <a:solidFill>
                  <a:schemeClr val="bg1"/>
                </a:solidFill>
                <a:latin typeface="游ゴシック" panose="020B0400000000000000" pitchFamily="50" charset="-128"/>
                <a:ea typeface="游ゴシック" panose="020B0400000000000000" pitchFamily="50" charset="-128"/>
              </a:rPr>
              <a:t>OpenMV</a:t>
            </a:r>
            <a:r>
              <a:rPr lang="en-US" altLang="ja-JP" sz="1000" dirty="0">
                <a:solidFill>
                  <a:schemeClr val="bg1"/>
                </a:solidFill>
                <a:latin typeface="游ゴシック" panose="020B0400000000000000" pitchFamily="50" charset="-128"/>
                <a:ea typeface="游ゴシック" panose="020B0400000000000000" pitchFamily="50" charset="-128"/>
              </a:rPr>
              <a:t> IDE</a:t>
            </a:r>
            <a:r>
              <a:rPr lang="ja-JP" altLang="en-US" sz="1000" dirty="0">
                <a:solidFill>
                  <a:schemeClr val="bg1"/>
                </a:solidFill>
                <a:latin typeface="游ゴシック" panose="020B0400000000000000" pitchFamily="50" charset="-128"/>
                <a:ea typeface="游ゴシック" panose="020B0400000000000000" pitchFamily="50" charset="-128"/>
              </a:rPr>
              <a:t>で開発しています。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私たちのロボットは、軽量性と高い耐久性を兼ね備えるため、機体ボディにジェラルミンを採用しています。バッテリーボックスやサイドカバーなどの外装部品は、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プリンターを活用して自作することで、</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設計の柔軟性を実現しました。基板については、スポンサーである</a:t>
            </a:r>
            <a:r>
              <a:rPr lang="en-US" altLang="ja-JP" sz="1000" dirty="0">
                <a:solidFill>
                  <a:schemeClr val="bg1"/>
                </a:solidFill>
                <a:latin typeface="游ゴシック" panose="020B0400000000000000" pitchFamily="50" charset="-128"/>
                <a:ea typeface="游ゴシック" panose="020B0400000000000000" pitchFamily="50" charset="-128"/>
              </a:rPr>
              <a:t>JLCPCB</a:t>
            </a:r>
            <a:r>
              <a:rPr lang="ja-JP" altLang="en-US" sz="1000" dirty="0">
                <a:solidFill>
                  <a:schemeClr val="bg1"/>
                </a:solidFill>
                <a:latin typeface="游ゴシック" panose="020B0400000000000000" pitchFamily="50" charset="-128"/>
                <a:ea typeface="游ゴシック" panose="020B0400000000000000" pitchFamily="50" charset="-128"/>
              </a:rPr>
              <a:t>様に高精度な製作を依頼し、安定した回路構成を実現しています。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カメラシステムにはオムニディレクショナルミラーを採用し、塩化ビニールをヒートプレスすることでミラーを自作。これにより、カメラ</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台で</a:t>
            </a:r>
            <a:r>
              <a:rPr lang="en-US" altLang="ja-JP" sz="1000" dirty="0">
                <a:solidFill>
                  <a:schemeClr val="bg1"/>
                </a:solidFill>
                <a:latin typeface="游ゴシック" panose="020B0400000000000000" pitchFamily="50" charset="-128"/>
                <a:ea typeface="游ゴシック" panose="020B0400000000000000" pitchFamily="50" charset="-128"/>
              </a:rPr>
              <a:t>360</a:t>
            </a:r>
            <a:r>
              <a:rPr lang="ja-JP" altLang="en-US" sz="1000" dirty="0">
                <a:solidFill>
                  <a:schemeClr val="bg1"/>
                </a:solidFill>
                <a:latin typeface="游ゴシック" panose="020B0400000000000000" pitchFamily="50" charset="-128"/>
                <a:ea typeface="游ゴシック" panose="020B0400000000000000" pitchFamily="50" charset="-128"/>
              </a:rPr>
              <a:t>度の視野を確保しつつ、コストを大幅に削減しています。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また、機体にはキッカー機構を搭載しており、長距離からのシュートにも対応可能です。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加えて、近年多くのチームが直面している「ラインアウト」の課題に対しては、速度制御を取り入れることで対応。ロボットが移動中にリアルタイムで速度を計測し、コートの位置に応じた最適な速度で走行することで、できるだけ速い速度でラインアウトの防止を図っています。それに加えて、オムニホイールには</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重構造型を採用。二重構造にすることで、床面との接地面積を増やし、ブレーキ能力を向上させました。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ラインセンサの</a:t>
            </a:r>
            <a:r>
              <a:rPr lang="en-US" altLang="ja-JP" sz="1000" dirty="0">
                <a:solidFill>
                  <a:schemeClr val="bg1"/>
                </a:solidFill>
                <a:latin typeface="游ゴシック" panose="020B0400000000000000" pitchFamily="50" charset="-128"/>
                <a:ea typeface="游ゴシック" panose="020B0400000000000000" pitchFamily="50" charset="-128"/>
              </a:rPr>
              <a:t>LED</a:t>
            </a:r>
            <a:r>
              <a:rPr lang="ja-JP" altLang="en-US" sz="1000" dirty="0">
                <a:solidFill>
                  <a:schemeClr val="bg1"/>
                </a:solidFill>
                <a:latin typeface="游ゴシック" panose="020B0400000000000000" pitchFamily="50" charset="-128"/>
                <a:ea typeface="游ゴシック" panose="020B0400000000000000" pitchFamily="50" charset="-128"/>
              </a:rPr>
              <a:t>には赤色を採用し、反応速度と精度を向上しました。これらの工夫によってライン周りを強化しています。</a:t>
            </a: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ボール検出には、少ないピン数でも複数の入力を処理できるようマルチプレクサを導入し、値のブレは移動平均処理により安定化させています。さらに、</a:t>
            </a:r>
            <a:r>
              <a:rPr lang="en-US" altLang="ja-JP" sz="1000" dirty="0">
                <a:solidFill>
                  <a:schemeClr val="bg1"/>
                </a:solidFill>
                <a:latin typeface="游ゴシック" panose="020B0400000000000000" pitchFamily="50" charset="-128"/>
                <a:ea typeface="游ゴシック" panose="020B0400000000000000" pitchFamily="50" charset="-128"/>
              </a:rPr>
              <a:t>LCD</a:t>
            </a:r>
            <a:r>
              <a:rPr lang="ja-JP" altLang="en-US" sz="1000" dirty="0">
                <a:solidFill>
                  <a:schemeClr val="bg1"/>
                </a:solidFill>
                <a:latin typeface="游ゴシック" panose="020B0400000000000000" pitchFamily="50" charset="-128"/>
                <a:ea typeface="游ゴシック" panose="020B0400000000000000" pitchFamily="50" charset="-128"/>
              </a:rPr>
              <a:t>モニターを搭載することで、</a:t>
            </a:r>
            <a:r>
              <a:rPr lang="en-US" altLang="ja-JP" sz="1000" dirty="0">
                <a:solidFill>
                  <a:schemeClr val="bg1"/>
                </a:solidFill>
                <a:latin typeface="游ゴシック" panose="020B0400000000000000" pitchFamily="50" charset="-128"/>
                <a:ea typeface="游ゴシック" panose="020B0400000000000000" pitchFamily="50" charset="-128"/>
              </a:rPr>
              <a:t>PC</a:t>
            </a:r>
            <a:r>
              <a:rPr lang="ja-JP" altLang="en-US" sz="1000" dirty="0">
                <a:solidFill>
                  <a:schemeClr val="bg1"/>
                </a:solidFill>
                <a:latin typeface="游ゴシック" panose="020B0400000000000000" pitchFamily="50" charset="-128"/>
                <a:ea typeface="游ゴシック" panose="020B0400000000000000" pitchFamily="50" charset="-128"/>
              </a:rPr>
              <a:t>に接続することなくリアルタイムで各種値を確認可能になりました。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世界大会を見据えた機体構成の見直しでは、これまで攻撃機とゴールキーパーで異なっていた機体形状を共通化。両者の長所を融合した共通機体を</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簡素化と保守性の向上、さらには高い互換性を実現しています。</a:t>
            </a:r>
          </a:p>
          <a:p>
            <a:r>
              <a:rPr lang="ja-JP" altLang="en-US" sz="1000" dirty="0">
                <a:solidFill>
                  <a:schemeClr val="bg1"/>
                </a:solidFill>
                <a:latin typeface="游ゴシック" panose="020B0400000000000000" pitchFamily="50" charset="-128"/>
                <a:ea typeface="游ゴシック" panose="020B0400000000000000" pitchFamily="50" charset="-128"/>
              </a:rPr>
              <a:t>私たちの活動は、</a:t>
            </a:r>
            <a:r>
              <a:rPr lang="en-US" altLang="ja-JP" sz="1000" dirty="0">
                <a:solidFill>
                  <a:schemeClr val="bg1"/>
                </a:solidFill>
                <a:latin typeface="游ゴシック" panose="020B0400000000000000" pitchFamily="50" charset="-128"/>
                <a:ea typeface="游ゴシック" panose="020B0400000000000000" pitchFamily="50" charset="-128"/>
              </a:rPr>
              <a:t>X</a:t>
            </a:r>
            <a:r>
              <a:rPr lang="ja-JP" altLang="en-US" sz="1000" dirty="0">
                <a:solidFill>
                  <a:schemeClr val="bg1"/>
                </a:solidFill>
                <a:latin typeface="游ゴシック" panose="020B0400000000000000" pitchFamily="50" charset="-128"/>
                <a:ea typeface="游ゴシック" panose="020B0400000000000000" pitchFamily="50" charset="-128"/>
              </a:rPr>
              <a:t>で確認することができます。また、使用しているデータはすべて</a:t>
            </a:r>
            <a:r>
              <a:rPr lang="en-US" altLang="ja-JP" sz="1000" dirty="0">
                <a:solidFill>
                  <a:schemeClr val="bg1"/>
                </a:solidFill>
                <a:latin typeface="游ゴシック" panose="020B0400000000000000" pitchFamily="50" charset="-128"/>
                <a:ea typeface="游ゴシック" panose="020B0400000000000000" pitchFamily="50" charset="-128"/>
              </a:rPr>
              <a:t>GitHub</a:t>
            </a:r>
            <a:r>
              <a:rPr lang="ja-JP" altLang="en-US" sz="1000" dirty="0">
                <a:solidFill>
                  <a:schemeClr val="bg1"/>
                </a:solidFill>
                <a:latin typeface="游ゴシック" panose="020B0400000000000000" pitchFamily="50" charset="-128"/>
                <a:ea typeface="游ゴシック" panose="020B0400000000000000" pitchFamily="50" charset="-128"/>
              </a:rPr>
              <a:t>にあげています。</a:t>
            </a:r>
          </a:p>
        </p:txBody>
      </p:sp>
      <p:sp>
        <p:nvSpPr>
          <p:cNvPr id="5" name="テキスト ボックス 4">
            <a:extLst>
              <a:ext uri="{FF2B5EF4-FFF2-40B4-BE49-F238E27FC236}">
                <a16:creationId xmlns:a16="http://schemas.microsoft.com/office/drawing/2014/main" id="{2ADDA2B3-0EB9-EE92-C101-E534C664470A}"/>
              </a:ext>
            </a:extLst>
          </p:cNvPr>
          <p:cNvSpPr txBox="1"/>
          <p:nvPr/>
        </p:nvSpPr>
        <p:spPr>
          <a:xfrm>
            <a:off x="52098" y="16285367"/>
            <a:ext cx="2034159" cy="523220"/>
          </a:xfrm>
          <a:prstGeom prst="rect">
            <a:avLst/>
          </a:prstGeom>
          <a:noFill/>
        </p:spPr>
        <p:txBody>
          <a:bodyPr wrap="square" rtlCol="0">
            <a:spAutoFit/>
          </a:bodyPr>
          <a:lstStyle/>
          <a:p>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R</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obot’s </a:t>
            </a:r>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S</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tructure</a:t>
            </a:r>
          </a:p>
        </p:txBody>
      </p:sp>
      <p:sp>
        <p:nvSpPr>
          <p:cNvPr id="153" name="テキスト ボックス 152">
            <a:extLst>
              <a:ext uri="{FF2B5EF4-FFF2-40B4-BE49-F238E27FC236}">
                <a16:creationId xmlns:a16="http://schemas.microsoft.com/office/drawing/2014/main" id="{83EB623A-54D8-3F4C-056C-7292792133BC}"/>
              </a:ext>
            </a:extLst>
          </p:cNvPr>
          <p:cNvSpPr txBox="1"/>
          <p:nvPr/>
        </p:nvSpPr>
        <p:spPr>
          <a:xfrm>
            <a:off x="6598192" y="8926184"/>
            <a:ext cx="5538415" cy="3862596"/>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V</a:t>
            </a:r>
            <a:r>
              <a:rPr kumimoji="1" lang="en-US" altLang="ja-JP" sz="1400" b="1" u="sng" dirty="0">
                <a:solidFill>
                  <a:schemeClr val="tx1"/>
                </a:solidFill>
                <a:latin typeface="Bahnschrift SemiCondensed" panose="020B0502040204020203" pitchFamily="34" charset="0"/>
                <a:cs typeface="Cascadia Code" panose="020B0609020000020004" pitchFamily="49" charset="0"/>
              </a:rPr>
              <a:t>ision System</a:t>
            </a:r>
          </a:p>
          <a:p>
            <a:pPr>
              <a:buNone/>
            </a:pP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は、単体のカメラとしては</a:t>
            </a:r>
            <a:r>
              <a:rPr lang="ja-JP" altLang="en-US" sz="800" b="1" dirty="0">
                <a:latin typeface="游ゴシック" panose="020B0400000000000000" pitchFamily="50" charset="-128"/>
                <a:ea typeface="游ゴシック" panose="020B0400000000000000" pitchFamily="50" charset="-128"/>
              </a:rPr>
              <a:t>視野角が約</a:t>
            </a:r>
            <a:r>
              <a:rPr lang="en-US" altLang="ja-JP" sz="800" b="1" dirty="0">
                <a:latin typeface="游ゴシック" panose="020B0400000000000000" pitchFamily="50" charset="-128"/>
                <a:ea typeface="游ゴシック" panose="020B0400000000000000" pitchFamily="50" charset="-128"/>
              </a:rPr>
              <a:t>180</a:t>
            </a:r>
            <a:r>
              <a:rPr lang="ja-JP" altLang="en-US" sz="800" b="1" dirty="0">
                <a:latin typeface="游ゴシック" panose="020B0400000000000000" pitchFamily="50" charset="-128"/>
                <a:ea typeface="游ゴシック" panose="020B0400000000000000" pitchFamily="50" charset="-128"/>
              </a:rPr>
              <a:t>度</a:t>
            </a:r>
            <a:r>
              <a:rPr lang="ja-JP" altLang="en-US" sz="800" dirty="0">
                <a:latin typeface="游ゴシック" panose="020B0400000000000000" pitchFamily="50" charset="-128"/>
                <a:ea typeface="游ゴシック" panose="020B0400000000000000" pitchFamily="50" charset="-128"/>
              </a:rPr>
              <a:t>に限られており、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ロボットが</a:t>
            </a:r>
            <a:r>
              <a:rPr lang="ja-JP" altLang="en-US" sz="800" b="1" dirty="0">
                <a:latin typeface="游ゴシック" panose="020B0400000000000000" pitchFamily="50" charset="-128"/>
                <a:ea typeface="游ゴシック" panose="020B0400000000000000" pitchFamily="50" charset="-128"/>
              </a:rPr>
              <a:t>周囲の全方向を同時に把握するには不十分</a:t>
            </a:r>
            <a:r>
              <a:rPr lang="ja-JP" altLang="en-US" sz="800" dirty="0">
                <a:latin typeface="游ゴシック" panose="020B0400000000000000" pitchFamily="50" charset="-128"/>
                <a:ea typeface="游ゴシック" panose="020B0400000000000000" pitchFamily="50" charset="-128"/>
              </a:rPr>
              <a:t>でした。</a:t>
            </a:r>
          </a:p>
          <a:p>
            <a:pPr>
              <a:buNone/>
            </a:pPr>
            <a:r>
              <a:rPr lang="ja-JP" altLang="en-US" sz="800" dirty="0">
                <a:latin typeface="游ゴシック" panose="020B0400000000000000" pitchFamily="50" charset="-128"/>
                <a:ea typeface="游ゴシック" panose="020B0400000000000000" pitchFamily="50" charset="-128"/>
              </a:rPr>
              <a:t>そこで私たちは、</a:t>
            </a: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に</a:t>
            </a:r>
            <a:r>
              <a:rPr lang="en-US" altLang="ja-JP" sz="800" dirty="0">
                <a:latin typeface="游ゴシック" panose="020B0400000000000000" pitchFamily="50" charset="-128"/>
                <a:ea typeface="游ゴシック" panose="020B0400000000000000" pitchFamily="50" charset="-128"/>
              </a:rPr>
              <a:t>Omnidirectional Mirror</a:t>
            </a:r>
            <a:r>
              <a:rPr lang="ja-JP" altLang="en-US" sz="800" dirty="0">
                <a:latin typeface="游ゴシック" panose="020B0400000000000000" pitchFamily="50" charset="-128"/>
                <a:ea typeface="游ゴシック" panose="020B0400000000000000" pitchFamily="50" charset="-128"/>
              </a:rPr>
              <a:t>を組み合わせることで、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度全方向の映像を取得できるシステム</a:t>
            </a:r>
            <a:r>
              <a:rPr lang="ja-JP" altLang="en-US" sz="800" dirty="0">
                <a:latin typeface="游ゴシック" panose="020B0400000000000000" pitchFamily="50" charset="-128"/>
                <a:ea typeface="游ゴシック" panose="020B0400000000000000" pitchFamily="50" charset="-128"/>
              </a:rPr>
              <a:t>を構築しました。</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 Omnidirectional Mirror</a:t>
            </a:r>
            <a:r>
              <a:rPr lang="ja-JP" altLang="en-US" sz="800" dirty="0">
                <a:latin typeface="游ゴシック" panose="020B0400000000000000" pitchFamily="50" charset="-128"/>
                <a:ea typeface="游ゴシック" panose="020B0400000000000000" pitchFamily="50" charset="-128"/>
              </a:rPr>
              <a:t>とはポリ塩化ビニル（</a:t>
            </a:r>
            <a:r>
              <a:rPr lang="en-US" altLang="ja-JP" sz="800" dirty="0">
                <a:latin typeface="游ゴシック" panose="020B0400000000000000" pitchFamily="50" charset="-128"/>
                <a:ea typeface="游ゴシック" panose="020B0400000000000000" pitchFamily="50" charset="-128"/>
              </a:rPr>
              <a:t>PVC</a:t>
            </a:r>
            <a:r>
              <a:rPr lang="ja-JP" altLang="en-US" sz="800" dirty="0">
                <a:latin typeface="游ゴシック" panose="020B0400000000000000" pitchFamily="50" charset="-128"/>
                <a:ea typeface="游ゴシック" panose="020B0400000000000000" pitchFamily="50" charset="-128"/>
              </a:rPr>
              <a:t>）を熱して（ヒートプレス）</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柔らかくして３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プリンターで作った双極面に、押し付けることでパソコン上で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設計した理想の形に合わせることできます。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これを</a:t>
            </a:r>
            <a:r>
              <a:rPr lang="ja-JP" altLang="en-US" sz="800" b="1" dirty="0">
                <a:latin typeface="游ゴシック" panose="020B0400000000000000" pitchFamily="50" charset="-128"/>
                <a:ea typeface="游ゴシック" panose="020B0400000000000000" pitchFamily="50" charset="-128"/>
              </a:rPr>
              <a:t>レンズの上に取り付けられた半球状の反射鏡</a:t>
            </a:r>
            <a:r>
              <a:rPr lang="ja-JP" altLang="en-US" sz="800" dirty="0">
                <a:latin typeface="游ゴシック" panose="020B0400000000000000" pitchFamily="50" charset="-128"/>
                <a:ea typeface="游ゴシック" panose="020B0400000000000000" pitchFamily="50" charset="-128"/>
              </a:rPr>
              <a:t>で、</a:t>
            </a:r>
            <a:r>
              <a:rPr lang="ja-JP" altLang="en-US" sz="800" b="1" dirty="0">
                <a:latin typeface="游ゴシック" panose="020B0400000000000000" pitchFamily="50" charset="-128"/>
                <a:ea typeface="游ゴシック" panose="020B0400000000000000" pitchFamily="50" charset="-128"/>
              </a:rPr>
              <a:t>全周囲の光を</a:t>
            </a:r>
            <a:endParaRPr lang="en-US" altLang="ja-JP" sz="800" b="1"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カメラに反射させる</a:t>
            </a:r>
            <a:r>
              <a:rPr lang="ja-JP" altLang="en-US" sz="800" dirty="0">
                <a:latin typeface="游ゴシック" panose="020B0400000000000000" pitchFamily="50" charset="-128"/>
                <a:ea typeface="游ゴシック" panose="020B0400000000000000" pitchFamily="50" charset="-128"/>
              </a:rPr>
              <a:t>ことで、</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台のカメラで全方向の情報を取得することが可能</a:t>
            </a:r>
            <a:r>
              <a:rPr lang="ja-JP" altLang="en-US" sz="800" dirty="0">
                <a:latin typeface="游ゴシック" panose="020B0400000000000000" pitchFamily="50" charset="-128"/>
                <a:ea typeface="游ゴシック" panose="020B0400000000000000" pitchFamily="50" charset="-128"/>
              </a:rPr>
              <a:t>になります。</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ja-JP" altLang="en-US" sz="8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ja-JP" altLang="en-US" sz="7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この構成により、ロボットはカメラ一台で</a:t>
            </a:r>
            <a:r>
              <a:rPr lang="ja-JP" altLang="en-US" sz="800" b="1" dirty="0">
                <a:latin typeface="游ゴシック" panose="020B0400000000000000" pitchFamily="50" charset="-128"/>
                <a:ea typeface="游ゴシック" panose="020B0400000000000000" pitchFamily="50" charset="-128"/>
              </a:rPr>
              <a:t>自身の周囲を常にモニタリング</a:t>
            </a:r>
            <a:r>
              <a:rPr lang="ja-JP" altLang="en-US" sz="800" dirty="0">
                <a:latin typeface="游ゴシック" panose="020B0400000000000000" pitchFamily="50" charset="-128"/>
                <a:ea typeface="游ゴシック" panose="020B0400000000000000" pitchFamily="50" charset="-128"/>
              </a:rPr>
              <a:t>でき、</a:t>
            </a:r>
            <a:r>
              <a:rPr lang="ja-JP" altLang="en-US" sz="800" b="1" dirty="0">
                <a:latin typeface="游ゴシック" panose="020B0400000000000000" pitchFamily="50" charset="-128"/>
                <a:ea typeface="游ゴシック" panose="020B0400000000000000" pitchFamily="50" charset="-128"/>
              </a:rPr>
              <a:t>ゴールの位置</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コートの中心方向</a:t>
            </a:r>
            <a:r>
              <a:rPr lang="ja-JP" altLang="en-US" sz="800" dirty="0">
                <a:latin typeface="游ゴシック" panose="020B0400000000000000" pitchFamily="50" charset="-128"/>
                <a:ea typeface="游ゴシック" panose="020B0400000000000000" pitchFamily="50" charset="-128"/>
              </a:rPr>
              <a:t>といった情報を、</a:t>
            </a:r>
            <a:r>
              <a:rPr lang="ja-JP" altLang="en-US" sz="800" b="1" dirty="0">
                <a:latin typeface="游ゴシック" panose="020B0400000000000000" pitchFamily="50" charset="-128"/>
                <a:ea typeface="游ゴシック" panose="020B0400000000000000" pitchFamily="50" charset="-128"/>
              </a:rPr>
              <a:t>リアルタイムで取得・処理</a:t>
            </a:r>
            <a:r>
              <a:rPr lang="ja-JP" altLang="en-US" sz="800" dirty="0">
                <a:latin typeface="游ゴシック" panose="020B0400000000000000" pitchFamily="50" charset="-128"/>
                <a:ea typeface="游ゴシック" panose="020B0400000000000000" pitchFamily="50" charset="-128"/>
              </a:rPr>
              <a:t>することが可能になりました。従来よりも</a:t>
            </a:r>
            <a:r>
              <a:rPr lang="ja-JP" altLang="en-US" sz="800" b="1" dirty="0">
                <a:latin typeface="游ゴシック" panose="020B0400000000000000" pitchFamily="50" charset="-128"/>
                <a:ea typeface="游ゴシック" panose="020B0400000000000000" pitchFamily="50" charset="-128"/>
              </a:rPr>
              <a:t>少ないセンサ構成</a:t>
            </a:r>
            <a:r>
              <a:rPr lang="ja-JP" altLang="en-US" sz="800" dirty="0">
                <a:latin typeface="游ゴシック" panose="020B0400000000000000" pitchFamily="50" charset="-128"/>
                <a:ea typeface="游ゴシック" panose="020B0400000000000000" pitchFamily="50" charset="-128"/>
              </a:rPr>
              <a:t>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a:t>
            </a:r>
            <a:r>
              <a:rPr lang="ja-JP" altLang="en-US" sz="800" b="1" dirty="0">
                <a:latin typeface="游ゴシック" panose="020B0400000000000000" pitchFamily="50" charset="-128"/>
                <a:ea typeface="游ゴシック" panose="020B0400000000000000" pitchFamily="50" charset="-128"/>
              </a:rPr>
              <a:t>広範囲かつ効率的な環境認識</a:t>
            </a:r>
            <a:r>
              <a:rPr lang="ja-JP" altLang="en-US" sz="800" dirty="0">
                <a:latin typeface="游ゴシック" panose="020B0400000000000000" pitchFamily="50" charset="-128"/>
                <a:ea typeface="游ゴシック" panose="020B0400000000000000" pitchFamily="50" charset="-128"/>
              </a:rPr>
              <a:t>が実現でき、</a:t>
            </a:r>
            <a:r>
              <a:rPr lang="ja-JP" altLang="en-US" sz="800" b="1" dirty="0">
                <a:latin typeface="游ゴシック" panose="020B0400000000000000" pitchFamily="50" charset="-128"/>
                <a:ea typeface="游ゴシック" panose="020B0400000000000000" pitchFamily="50" charset="-128"/>
              </a:rPr>
              <a:t>ゴール</a:t>
            </a:r>
            <a:r>
              <a:rPr lang="en-US" altLang="ja-JP" sz="800" b="1" dirty="0">
                <a:latin typeface="游ゴシック" panose="020B0400000000000000" pitchFamily="50" charset="-128"/>
                <a:ea typeface="游ゴシック" panose="020B0400000000000000" pitchFamily="50" charset="-128"/>
              </a:rPr>
              <a:t>PID</a:t>
            </a:r>
            <a:r>
              <a:rPr lang="ja-JP" altLang="en-US" sz="800" b="1" dirty="0">
                <a:latin typeface="游ゴシック" panose="020B0400000000000000" pitchFamily="50" charset="-128"/>
                <a:ea typeface="游ゴシック" panose="020B0400000000000000" pitchFamily="50" charset="-128"/>
              </a:rPr>
              <a:t>制御</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ライン制御</a:t>
            </a:r>
            <a:r>
              <a:rPr lang="ja-JP" altLang="en-US" sz="800" dirty="0">
                <a:latin typeface="游ゴシック" panose="020B0400000000000000" pitchFamily="50" charset="-128"/>
                <a:ea typeface="游ゴシック" panose="020B0400000000000000" pitchFamily="50" charset="-128"/>
              </a:rPr>
              <a:t>にも大きく貢献しています。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57" name="テキスト ボックス 156">
            <a:extLst>
              <a:ext uri="{FF2B5EF4-FFF2-40B4-BE49-F238E27FC236}">
                <a16:creationId xmlns:a16="http://schemas.microsoft.com/office/drawing/2014/main" id="{602E99D1-FCDE-687F-E72F-CB309FB1DC39}"/>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61" name="テキスト ボックス 160">
            <a:extLst>
              <a:ext uri="{FF2B5EF4-FFF2-40B4-BE49-F238E27FC236}">
                <a16:creationId xmlns:a16="http://schemas.microsoft.com/office/drawing/2014/main" id="{33306AC1-8581-3A06-A06B-2D76D1801ABA}"/>
              </a:ext>
            </a:extLst>
          </p:cNvPr>
          <p:cNvSpPr txBox="1"/>
          <p:nvPr/>
        </p:nvSpPr>
        <p:spPr>
          <a:xfrm>
            <a:off x="6598192" y="12638339"/>
            <a:ext cx="5717764" cy="169277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Debug System </a:t>
            </a:r>
          </a:p>
          <a:p>
            <a:pPr>
              <a:buNone/>
            </a:pPr>
            <a:r>
              <a:rPr lang="ja-JP" altLang="en-US" sz="800" dirty="0">
                <a:latin typeface="游ゴシック" panose="020B0400000000000000" pitchFamily="50" charset="-128"/>
                <a:ea typeface="游ゴシック" panose="020B0400000000000000" pitchFamily="50" charset="-128"/>
              </a:rPr>
              <a:t>ロボットに</a:t>
            </a:r>
            <a:r>
              <a:rPr lang="en-US" altLang="ja-JP" sz="800" dirty="0">
                <a:latin typeface="游ゴシック" panose="020B0400000000000000" pitchFamily="50" charset="-128"/>
                <a:ea typeface="游ゴシック" panose="020B0400000000000000" pitchFamily="50" charset="-128"/>
              </a:rPr>
              <a:t>LCD</a:t>
            </a:r>
            <a:r>
              <a:rPr lang="ja-JP" altLang="en-US" sz="800" dirty="0">
                <a:latin typeface="游ゴシック" panose="020B0400000000000000" pitchFamily="50" charset="-128"/>
                <a:ea typeface="游ゴシック" panose="020B0400000000000000" pitchFamily="50" charset="-128"/>
              </a:rPr>
              <a:t>モニターを搭載することで、試合中でもセンサーからの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データをリアルタイムで分かるようになりました。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これにより、ロボットの状態や周囲の状況をその場で素早く把握でき、</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戦術の即時変更やトラブルへの対応がより迅速かつ柔軟に行えます。</a:t>
            </a:r>
          </a:p>
          <a:p>
            <a:pPr>
              <a:buNone/>
            </a:pPr>
            <a:r>
              <a:rPr lang="ja-JP" altLang="en-US" sz="800" dirty="0">
                <a:latin typeface="游ゴシック" panose="020B0400000000000000" pitchFamily="50" charset="-128"/>
                <a:ea typeface="游ゴシック" panose="020B0400000000000000" pitchFamily="50" charset="-128"/>
              </a:rPr>
              <a:t>従来は、センサーデータを確認するためにロボットを一度停止させ、</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パソコンと接続して確認する必要がありましたが、</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LCD</a:t>
            </a:r>
            <a:r>
              <a:rPr lang="ja-JP" altLang="en-US" sz="800" dirty="0">
                <a:latin typeface="游ゴシック" panose="020B0400000000000000" pitchFamily="50" charset="-128"/>
                <a:ea typeface="游ゴシック" panose="020B0400000000000000" pitchFamily="50" charset="-128"/>
              </a:rPr>
              <a:t>モニターの導入によりその手間が大幅に削減されました。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特に限られた試合時間の中で、現場での判断と対応速度が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求められる場面において、大きなアドバンテージとなっています。</a:t>
            </a:r>
          </a:p>
          <a:p>
            <a:r>
              <a:rPr lang="ja-JP" altLang="en-US" sz="800" dirty="0">
                <a:latin typeface="游ゴシック" panose="020B0400000000000000" pitchFamily="50" charset="-128"/>
                <a:ea typeface="游ゴシック" panose="020B0400000000000000" pitchFamily="50" charset="-128"/>
              </a:rPr>
              <a:t>また、現場でのデバッグやチューニング作業にも活用でき、開発効率の向上にも寄与しています。</a:t>
            </a:r>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71" name="Picture 6">
            <a:extLst>
              <a:ext uri="{FF2B5EF4-FFF2-40B4-BE49-F238E27FC236}">
                <a16:creationId xmlns:a16="http://schemas.microsoft.com/office/drawing/2014/main" id="{79E57126-61AE-3511-08C7-31A28A0CF085}"/>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25297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8">
            <a:extLst>
              <a:ext uri="{FF2B5EF4-FFF2-40B4-BE49-F238E27FC236}">
                <a16:creationId xmlns:a16="http://schemas.microsoft.com/office/drawing/2014/main" id="{D6AF0F5A-969F-19F6-9BCD-B7C53D5CD761}"/>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38754" t="17912" r="31785" b="32086"/>
          <a:stretch/>
        </p:blipFill>
        <p:spPr bwMode="auto">
          <a:xfrm>
            <a:off x="10682654" y="8918711"/>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80" name="正方形/長方形 179">
            <a:extLst>
              <a:ext uri="{FF2B5EF4-FFF2-40B4-BE49-F238E27FC236}">
                <a16:creationId xmlns:a16="http://schemas.microsoft.com/office/drawing/2014/main" id="{26AF484C-6639-F994-C7F4-ABB64FDC096A}"/>
              </a:ext>
            </a:extLst>
          </p:cNvPr>
          <p:cNvSpPr/>
          <p:nvPr/>
        </p:nvSpPr>
        <p:spPr>
          <a:xfrm>
            <a:off x="6724748" y="10715835"/>
            <a:ext cx="1748233" cy="1292227"/>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単独</a:t>
            </a:r>
          </a:p>
        </p:txBody>
      </p:sp>
      <p:sp>
        <p:nvSpPr>
          <p:cNvPr id="189" name="矢印: 右 188">
            <a:extLst>
              <a:ext uri="{FF2B5EF4-FFF2-40B4-BE49-F238E27FC236}">
                <a16:creationId xmlns:a16="http://schemas.microsoft.com/office/drawing/2014/main" id="{9D4ABEA5-84B0-9FEC-CDA1-9CEF81639E10}"/>
              </a:ext>
            </a:extLst>
          </p:cNvPr>
          <p:cNvSpPr/>
          <p:nvPr/>
        </p:nvSpPr>
        <p:spPr>
          <a:xfrm>
            <a:off x="8559543" y="1102690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テキスト ボックス 189">
            <a:extLst>
              <a:ext uri="{FF2B5EF4-FFF2-40B4-BE49-F238E27FC236}">
                <a16:creationId xmlns:a16="http://schemas.microsoft.com/office/drawing/2014/main" id="{0BDE5124-70E6-AF7A-E904-383506348D8E}"/>
              </a:ext>
            </a:extLst>
          </p:cNvPr>
          <p:cNvSpPr txBox="1"/>
          <p:nvPr/>
        </p:nvSpPr>
        <p:spPr>
          <a:xfrm>
            <a:off x="10578130" y="8928385"/>
            <a:ext cx="1444045" cy="246221"/>
          </a:xfrm>
          <a:prstGeom prst="rect">
            <a:avLst/>
          </a:prstGeom>
          <a:noFill/>
        </p:spPr>
        <p:txBody>
          <a:bodyPr wrap="square" rtlCol="0">
            <a:spAutoFit/>
          </a:bodyPr>
          <a:lstStyle/>
          <a:p>
            <a:r>
              <a:rPr kumimoji="1" lang="en-US" altLang="ja-JP" sz="1000" b="1" dirty="0">
                <a:latin typeface="Bahnschrift SemiCondensed" panose="020B0502040204020203" pitchFamily="34" charset="0"/>
                <a:ea typeface="游ゴシック" panose="020B0400000000000000" pitchFamily="50" charset="-128"/>
              </a:rPr>
              <a:t>Omnidirectional Mirror</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91" name="テキスト ボックス 190">
            <a:extLst>
              <a:ext uri="{FF2B5EF4-FFF2-40B4-BE49-F238E27FC236}">
                <a16:creationId xmlns:a16="http://schemas.microsoft.com/office/drawing/2014/main" id="{AF74C72D-03DD-1683-3FCA-1937014C79FB}"/>
              </a:ext>
            </a:extLst>
          </p:cNvPr>
          <p:cNvSpPr txBox="1"/>
          <p:nvPr/>
        </p:nvSpPr>
        <p:spPr>
          <a:xfrm>
            <a:off x="9625926" y="10459524"/>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全方位カメラ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92" name="テキスト ボックス 191">
            <a:extLst>
              <a:ext uri="{FF2B5EF4-FFF2-40B4-BE49-F238E27FC236}">
                <a16:creationId xmlns:a16="http://schemas.microsoft.com/office/drawing/2014/main" id="{E42B24F9-9ED8-8AC8-6B20-E7879278BD41}"/>
              </a:ext>
            </a:extLst>
          </p:cNvPr>
          <p:cNvSpPr txBox="1"/>
          <p:nvPr/>
        </p:nvSpPr>
        <p:spPr>
          <a:xfrm>
            <a:off x="7070153" y="10456829"/>
            <a:ext cx="934868"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単独カメラ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93" name="テキスト ボックス 192">
            <a:extLst>
              <a:ext uri="{FF2B5EF4-FFF2-40B4-BE49-F238E27FC236}">
                <a16:creationId xmlns:a16="http://schemas.microsoft.com/office/drawing/2014/main" id="{A3861D3E-CE79-CD10-E87C-E2EE822F1F32}"/>
              </a:ext>
            </a:extLst>
          </p:cNvPr>
          <p:cNvSpPr txBox="1"/>
          <p:nvPr/>
        </p:nvSpPr>
        <p:spPr>
          <a:xfrm>
            <a:off x="6598192" y="14214357"/>
            <a:ext cx="5494498"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IR Board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個までしか搭載できませんでした。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この構成では角度の検出は可能でしたが、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各センサー間の間隔が広いため、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検出精度が低く、誤差が生じるという課題が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ありました。そこで私たちは、この問題を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解決するために</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この技術的工夫により、</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個の赤外線センサー</a:t>
            </a:r>
            <a:r>
              <a:rPr lang="ja-JP" altLang="en-US" sz="800" dirty="0">
                <a:latin typeface="游ゴシック" panose="020B0400000000000000" pitchFamily="50" charset="-128"/>
                <a:ea typeface="游ゴシック" panose="020B0400000000000000" pitchFamily="50" charset="-128"/>
              </a:rPr>
              <a:t>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配置することが可能となりました。センサーの数が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倍増したことで、各センサー間の間隔が狭まり、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より高い角度精度で全方位の検知が可能となりました。</a:t>
            </a:r>
          </a:p>
        </p:txBody>
      </p:sp>
      <p:pic>
        <p:nvPicPr>
          <p:cNvPr id="197" name="図 196">
            <a:extLst>
              <a:ext uri="{FF2B5EF4-FFF2-40B4-BE49-F238E27FC236}">
                <a16:creationId xmlns:a16="http://schemas.microsoft.com/office/drawing/2014/main" id="{AFB9C378-7807-26CA-4085-F71EB24E5330}"/>
              </a:ext>
            </a:extLst>
          </p:cNvPr>
          <p:cNvPicPr>
            <a:picLocks noChangeAspect="1"/>
          </p:cNvPicPr>
          <p:nvPr/>
        </p:nvPicPr>
        <p:blipFill>
          <a:blip r:embed="rId45"/>
          <a:stretch>
            <a:fillRect/>
          </a:stretch>
        </p:blipFill>
        <p:spPr>
          <a:xfrm>
            <a:off x="10815214" y="14692383"/>
            <a:ext cx="1043402" cy="1049370"/>
          </a:xfrm>
          <a:prstGeom prst="flowChartConnector">
            <a:avLst/>
          </a:prstGeom>
        </p:spPr>
      </p:pic>
      <p:pic>
        <p:nvPicPr>
          <p:cNvPr id="200" name="図 199">
            <a:extLst>
              <a:ext uri="{FF2B5EF4-FFF2-40B4-BE49-F238E27FC236}">
                <a16:creationId xmlns:a16="http://schemas.microsoft.com/office/drawing/2014/main" id="{ADE5CB93-0FEB-5250-5265-E79019FA759B}"/>
              </a:ext>
            </a:extLst>
          </p:cNvPr>
          <p:cNvPicPr>
            <a:picLocks noChangeAspect="1"/>
          </p:cNvPicPr>
          <p:nvPr/>
        </p:nvPicPr>
        <p:blipFill>
          <a:blip r:embed="rId46"/>
          <a:srcRect l="13182" t="7949" r="13024" b="7378"/>
          <a:stretch/>
        </p:blipFill>
        <p:spPr>
          <a:xfrm>
            <a:off x="9184773" y="14675593"/>
            <a:ext cx="1051939" cy="1049370"/>
          </a:xfrm>
          <a:prstGeom prst="flowChartConnector">
            <a:avLst/>
          </a:prstGeom>
        </p:spPr>
      </p:pic>
      <p:sp>
        <p:nvSpPr>
          <p:cNvPr id="205" name="テキスト ボックス 204">
            <a:extLst>
              <a:ext uri="{FF2B5EF4-FFF2-40B4-BE49-F238E27FC236}">
                <a16:creationId xmlns:a16="http://schemas.microsoft.com/office/drawing/2014/main" id="{D27892B4-5E75-092E-9750-D5E0824ED013}"/>
              </a:ext>
            </a:extLst>
          </p:cNvPr>
          <p:cNvSpPr txBox="1"/>
          <p:nvPr/>
        </p:nvSpPr>
        <p:spPr>
          <a:xfrm>
            <a:off x="10567135" y="14436637"/>
            <a:ext cx="1625788"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マルチプレクサの導入後</a:t>
            </a:r>
          </a:p>
        </p:txBody>
      </p:sp>
      <p:sp>
        <p:nvSpPr>
          <p:cNvPr id="206" name="テキスト ボックス 205">
            <a:extLst>
              <a:ext uri="{FF2B5EF4-FFF2-40B4-BE49-F238E27FC236}">
                <a16:creationId xmlns:a16="http://schemas.microsoft.com/office/drawing/2014/main" id="{594B3B6A-1B0B-CC5A-7453-E60A8DF8142D}"/>
              </a:ext>
            </a:extLst>
          </p:cNvPr>
          <p:cNvSpPr txBox="1"/>
          <p:nvPr/>
        </p:nvSpPr>
        <p:spPr>
          <a:xfrm>
            <a:off x="8971578" y="14446162"/>
            <a:ext cx="1617816"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マルチプレクサの導入前</a:t>
            </a:r>
          </a:p>
        </p:txBody>
      </p:sp>
      <p:sp>
        <p:nvSpPr>
          <p:cNvPr id="207" name="矢印: 右 206">
            <a:extLst>
              <a:ext uri="{FF2B5EF4-FFF2-40B4-BE49-F238E27FC236}">
                <a16:creationId xmlns:a16="http://schemas.microsoft.com/office/drawing/2014/main" id="{68F4E5ED-9952-0836-1067-F13F9D97A0D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9" name="図 228">
            <a:extLst>
              <a:ext uri="{FF2B5EF4-FFF2-40B4-BE49-F238E27FC236}">
                <a16:creationId xmlns:a16="http://schemas.microsoft.com/office/drawing/2014/main" id="{B64ABD7B-E2D3-C9F4-9226-777DE27E1EB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5790289" y="15810121"/>
            <a:ext cx="2147816" cy="1422010"/>
          </a:xfrm>
          <a:prstGeom prst="rect">
            <a:avLst/>
          </a:prstGeom>
        </p:spPr>
      </p:pic>
      <p:sp>
        <p:nvSpPr>
          <p:cNvPr id="231" name="テキスト ボックス 1152">
            <a:extLst>
              <a:ext uri="{FF2B5EF4-FFF2-40B4-BE49-F238E27FC236}">
                <a16:creationId xmlns:a16="http://schemas.microsoft.com/office/drawing/2014/main" id="{8732ED1C-B30F-7357-6378-CA411EEBD4C5}"/>
              </a:ext>
            </a:extLst>
          </p:cNvPr>
          <p:cNvSpPr txBox="1"/>
          <p:nvPr/>
        </p:nvSpPr>
        <p:spPr>
          <a:xfrm>
            <a:off x="16322093" y="16879943"/>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新捕捉ゾーン</a:t>
            </a:r>
          </a:p>
        </p:txBody>
      </p:sp>
      <p:pic>
        <p:nvPicPr>
          <p:cNvPr id="232" name="Picture 12">
            <a:extLst>
              <a:ext uri="{FF2B5EF4-FFF2-40B4-BE49-F238E27FC236}">
                <a16:creationId xmlns:a16="http://schemas.microsoft.com/office/drawing/2014/main" id="{75E05E4B-3F4D-FAD0-3C71-0473393803D0}"/>
              </a:ext>
            </a:extLst>
          </p:cNvPr>
          <p:cNvPicPr>
            <a:picLocks noChangeAspect="1" noChangeArrowheads="1"/>
          </p:cNvPicPr>
          <p:nvPr/>
        </p:nvPicPr>
        <p:blipFill rotWithShape="1">
          <a:blip r:embed="rId48">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14">
            <a:extLst>
              <a:ext uri="{FF2B5EF4-FFF2-40B4-BE49-F238E27FC236}">
                <a16:creationId xmlns:a16="http://schemas.microsoft.com/office/drawing/2014/main" id="{79E84BA1-6F27-6F14-F066-63378738CCA0}"/>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234" name="矢印: 右 233">
            <a:extLst>
              <a:ext uri="{FF2B5EF4-FFF2-40B4-BE49-F238E27FC236}">
                <a16:creationId xmlns:a16="http://schemas.microsoft.com/office/drawing/2014/main" id="{98AAC9FA-0A06-5CAA-7C95-3A966840ED47}"/>
              </a:ext>
            </a:extLst>
          </p:cNvPr>
          <p:cNvSpPr/>
          <p:nvPr/>
        </p:nvSpPr>
        <p:spPr>
          <a:xfrm>
            <a:off x="17006890" y="9658427"/>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テキスト ボックス 234">
            <a:extLst>
              <a:ext uri="{FF2B5EF4-FFF2-40B4-BE49-F238E27FC236}">
                <a16:creationId xmlns:a16="http://schemas.microsoft.com/office/drawing/2014/main" id="{C85776F5-A295-AA5D-802C-5423CEDE2F70}"/>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236" name="テキスト ボックス 235">
            <a:extLst>
              <a:ext uri="{FF2B5EF4-FFF2-40B4-BE49-F238E27FC236}">
                <a16:creationId xmlns:a16="http://schemas.microsoft.com/office/drawing/2014/main" id="{CCFC7C2F-C4C1-139B-55A6-8D3B7E28B9D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237" name="図 236">
            <a:extLst>
              <a:ext uri="{FF2B5EF4-FFF2-40B4-BE49-F238E27FC236}">
                <a16:creationId xmlns:a16="http://schemas.microsoft.com/office/drawing/2014/main" id="{3B31CF6C-46D1-9D8D-DB96-ABA881E2B6DB}"/>
              </a:ext>
            </a:extLst>
          </p:cNvPr>
          <p:cNvPicPr>
            <a:picLocks noChangeAspect="1"/>
          </p:cNvPicPr>
          <p:nvPr/>
        </p:nvPicPr>
        <p:blipFill>
          <a:blip r:embed="rId50"/>
          <a:srcRect l="16333" t="10985" r="16395" b="13592"/>
          <a:stretch/>
        </p:blipFill>
        <p:spPr>
          <a:xfrm>
            <a:off x="16620446" y="11604051"/>
            <a:ext cx="1627350" cy="1571625"/>
          </a:xfrm>
          <a:prstGeom prst="rect">
            <a:avLst/>
          </a:prstGeom>
        </p:spPr>
      </p:pic>
      <p:sp>
        <p:nvSpPr>
          <p:cNvPr id="240" name="テキスト ボックス 239">
            <a:extLst>
              <a:ext uri="{FF2B5EF4-FFF2-40B4-BE49-F238E27FC236}">
                <a16:creationId xmlns:a16="http://schemas.microsoft.com/office/drawing/2014/main" id="{B5227449-0F2A-230C-9029-3865E3984405}"/>
              </a:ext>
            </a:extLst>
          </p:cNvPr>
          <p:cNvSpPr txBox="1"/>
          <p:nvPr/>
        </p:nvSpPr>
        <p:spPr>
          <a:xfrm>
            <a:off x="12302646" y="14241883"/>
            <a:ext cx="5823155" cy="1384995"/>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07</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Ball Capture Zone</a:t>
            </a:r>
            <a:r>
              <a:rPr kumimoji="1" lang="ja-JP" altLang="en-US" sz="1400" b="1" u="sng"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&amp; solenoid</a:t>
            </a:r>
          </a:p>
          <a:p>
            <a:pPr>
              <a:buNone/>
            </a:pPr>
            <a:r>
              <a:rPr lang="ja-JP" altLang="en-US" sz="800" dirty="0">
                <a:latin typeface="游ゴシック" panose="020B0400000000000000" pitchFamily="50" charset="-128"/>
                <a:ea typeface="游ゴシック" panose="020B0400000000000000" pitchFamily="50" charset="-128"/>
              </a:rPr>
              <a:t>今シーズン、私たちのロボットには新たにキッカーが搭載されました。キッカーには（</a:t>
            </a:r>
            <a:r>
              <a:rPr kumimoji="1" lang="en-US" altLang="ja-JP" sz="800" dirty="0">
                <a:solidFill>
                  <a:schemeClr val="tx1"/>
                </a:solidFill>
                <a:latin typeface="Bahnschrift SemiCondensed" panose="020B0502040204020203" pitchFamily="34" charset="0"/>
              </a:rPr>
              <a:t>CB1037</a:t>
            </a:r>
            <a:r>
              <a:rPr kumimoji="1" lang="ja-JP" altLang="en-US" sz="800" dirty="0">
                <a:solidFill>
                  <a:schemeClr val="tx1"/>
                </a:solidFill>
                <a:latin typeface="Bahnschrift SemiCondensed" panose="020B0502040204020203" pitchFamily="34" charset="0"/>
              </a:rPr>
              <a:t>）１つ搭載しています。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このキッカーの性能を最大限に引き出すために、私たちはボールに対する威力を十分に伝えるための工夫を行いました。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特に重要だったのは、キック時にボールがしっかりと捕らえられるようにすることです。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このため、</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プリンターを活用して、ボールの形状にぴったりとフィットする「ボール捕捉ゾーン」を製作しました。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ボールがキックされる際の摩擦や衝撃を最小限に抑え、ボールを確実に捕えることができるようになりました。この設計変更は、キックの成功率を大きく向上させることを目指したもので、従来の捕捉力の問題を解決し、ロボットの精度を大幅に改善しました。ボール捕捉ゾーンの形状を最適化することで、キックの力がボールにしっかりと伝わ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より正確な角度でボールを飛ばすことが可能となり、試合での安定したパフォーマンスに貢献しています。</a:t>
            </a:r>
          </a:p>
        </p:txBody>
      </p:sp>
      <p:sp>
        <p:nvSpPr>
          <p:cNvPr id="241" name="テキスト ボックス 240">
            <a:extLst>
              <a:ext uri="{FF2B5EF4-FFF2-40B4-BE49-F238E27FC236}">
                <a16:creationId xmlns:a16="http://schemas.microsoft.com/office/drawing/2014/main" id="{5E8FD9F3-A906-95EF-A339-5A842629E0C4}"/>
              </a:ext>
            </a:extLst>
          </p:cNvPr>
          <p:cNvSpPr txBox="1"/>
          <p:nvPr/>
        </p:nvSpPr>
        <p:spPr>
          <a:xfrm>
            <a:off x="12295428" y="8897595"/>
            <a:ext cx="4147735" cy="2492990"/>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05</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Motor &amp; </a:t>
            </a:r>
            <a:r>
              <a:rPr kumimoji="1" lang="en-US" altLang="ja-JP" sz="1400" b="1" u="sng" dirty="0" err="1">
                <a:latin typeface="Bahnschrift SemiCondensed" panose="020B0502040204020203" pitchFamily="34" charset="0"/>
                <a:ea typeface="Cascadia Code" panose="020B0609020000020004" pitchFamily="49" charset="0"/>
                <a:cs typeface="Cascadia Code" panose="020B0609020000020004" pitchFamily="49" charset="0"/>
              </a:rPr>
              <a:t>Omuni</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 Wheel</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endParaRPr kumimoji="1" lang="en-US" altLang="ja-JP" sz="1400" b="1" u="sng" dirty="0">
              <a:solidFill>
                <a:schemeClr val="tx1"/>
              </a:solidFill>
              <a:latin typeface="Bahnschrift SemiCondensed" panose="020B0502040204020203" pitchFamily="34" charset="0"/>
              <a:cs typeface="Cascadia Code" panose="020B0609020000020004" pitchFamily="49" charset="0"/>
            </a:endParaRPr>
          </a:p>
          <a:p>
            <a:pPr>
              <a:buNone/>
            </a:pPr>
            <a:r>
              <a:rPr lang="ja-JP" altLang="en-US" sz="800" dirty="0">
                <a:latin typeface="游ゴシック" panose="020B0400000000000000" pitchFamily="50" charset="-128"/>
                <a:ea typeface="游ゴシック" panose="020B0400000000000000" pitchFamily="50" charset="-128"/>
              </a:rPr>
              <a:t>今シーズンのロボットでは、</a:t>
            </a:r>
            <a:r>
              <a:rPr lang="ja-JP" altLang="en-US" sz="800" b="1" dirty="0">
                <a:latin typeface="游ゴシック" panose="020B0400000000000000" pitchFamily="50" charset="-128"/>
                <a:ea typeface="游ゴシック" panose="020B0400000000000000" pitchFamily="50" charset="-128"/>
              </a:rPr>
              <a:t>駆動システムにおいて複数の重要な改良</a:t>
            </a:r>
            <a:r>
              <a:rPr lang="ja-JP" altLang="en-US" sz="800" dirty="0">
                <a:latin typeface="游ゴシック" panose="020B0400000000000000" pitchFamily="50" charset="-128"/>
                <a:ea typeface="游ゴシック" panose="020B0400000000000000" pitchFamily="50" charset="-128"/>
              </a:rPr>
              <a:t>を行いました。</a:t>
            </a:r>
          </a:p>
          <a:p>
            <a:pPr>
              <a:buNone/>
            </a:pPr>
            <a:r>
              <a:rPr lang="ja-JP" altLang="en-US" sz="800" dirty="0">
                <a:latin typeface="游ゴシック" panose="020B0400000000000000" pitchFamily="50" charset="-128"/>
                <a:ea typeface="游ゴシック" panose="020B0400000000000000" pitchFamily="50" charset="-128"/>
              </a:rPr>
              <a:t>まず、</a:t>
            </a:r>
            <a:r>
              <a:rPr lang="en-US" altLang="ja-JP" sz="800" b="1" dirty="0">
                <a:latin typeface="游ゴシック" panose="020B0400000000000000" pitchFamily="50" charset="-128"/>
                <a:ea typeface="游ゴシック" panose="020B0400000000000000" pitchFamily="50" charset="-128"/>
              </a:rPr>
              <a:t>DIGILENT IG22 1/19</a:t>
            </a:r>
            <a:r>
              <a:rPr lang="ja-JP" altLang="en-US" sz="800" dirty="0">
                <a:latin typeface="游ゴシック" panose="020B0400000000000000" pitchFamily="50" charset="-128"/>
                <a:ea typeface="游ゴシック" panose="020B0400000000000000" pitchFamily="50" charset="-128"/>
              </a:rPr>
              <a:t> という高精度なギアモーターを</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基搭載することで、</a:t>
            </a:r>
            <a:endParaRPr lang="en-US" altLang="ja-JP" sz="800" dirty="0">
              <a:latin typeface="游ゴシック" panose="020B0400000000000000" pitchFamily="50" charset="-128"/>
              <a:ea typeface="游ゴシック" panose="020B0400000000000000" pitchFamily="50" charset="-128"/>
            </a:endParaRPr>
          </a:p>
          <a:p>
            <a:r>
              <a:rPr lang="ja-JP" altLang="en-US" sz="800" b="1" dirty="0">
                <a:latin typeface="游ゴシック" panose="020B0400000000000000" pitchFamily="50" charset="-128"/>
                <a:ea typeface="游ゴシック" panose="020B0400000000000000" pitchFamily="50" charset="-128"/>
              </a:rPr>
              <a:t>より高いトルクと安定した動力性能</a:t>
            </a:r>
            <a:r>
              <a:rPr lang="ja-JP" altLang="en-US" sz="800" dirty="0">
                <a:latin typeface="游ゴシック" panose="020B0400000000000000" pitchFamily="50" charset="-128"/>
                <a:ea typeface="游ゴシック" panose="020B0400000000000000" pitchFamily="50" charset="-128"/>
              </a:rPr>
              <a:t>を実現しています。これらは</a:t>
            </a:r>
            <a:r>
              <a:rPr lang="en-US" altLang="ja-JP" sz="800" i="0" dirty="0">
                <a:solidFill>
                  <a:srgbClr val="000000"/>
                </a:solidFill>
                <a:effectLst/>
                <a:latin typeface="Noto Sans JP" panose="020B0200000000000000" pitchFamily="50" charset="-128"/>
                <a:ea typeface="Noto Sans JP" panose="020B0200000000000000" pitchFamily="50" charset="-128"/>
              </a:rPr>
              <a:t>4CH</a:t>
            </a:r>
            <a:r>
              <a:rPr lang="ja-JP" altLang="en-US" sz="800" i="0" dirty="0">
                <a:solidFill>
                  <a:srgbClr val="000000"/>
                </a:solidFill>
                <a:effectLst/>
                <a:latin typeface="Noto Sans JP" panose="020B0200000000000000" pitchFamily="50" charset="-128"/>
                <a:ea typeface="Noto Sans JP" panose="020B0200000000000000" pitchFamily="50" charset="-128"/>
              </a:rPr>
              <a:t>モーターコントローラー（</a:t>
            </a:r>
            <a:r>
              <a:rPr lang="en-US" altLang="ja-JP" sz="800" i="0" dirty="0">
                <a:solidFill>
                  <a:srgbClr val="000000"/>
                </a:solidFill>
                <a:effectLst/>
                <a:latin typeface="Noto Sans JP" panose="020B0200000000000000" pitchFamily="50" charset="-128"/>
                <a:ea typeface="Noto Sans JP" panose="020B0200000000000000" pitchFamily="50" charset="-128"/>
              </a:rPr>
              <a:t>DSR</a:t>
            </a:r>
            <a:r>
              <a:rPr lang="en-US" altLang="ja-JP" sz="800" dirty="0">
                <a:latin typeface="Noto Sans JP" panose="020B0200000000000000" pitchFamily="50" charset="-128"/>
                <a:ea typeface="Noto Sans JP" panose="020B0200000000000000" pitchFamily="50" charset="-128"/>
              </a:rPr>
              <a:t>1202</a:t>
            </a:r>
            <a:r>
              <a:rPr lang="ja-JP" altLang="en-US" sz="800" i="0" dirty="0">
                <a:solidFill>
                  <a:srgbClr val="000000"/>
                </a:solidFill>
                <a:effectLst/>
                <a:latin typeface="Noto Sans JP" panose="020B0200000000000000" pitchFamily="50" charset="-128"/>
                <a:ea typeface="Noto Sans JP" panose="020B0200000000000000" pitchFamily="50" charset="-128"/>
              </a:rPr>
              <a:t>）で制御しています。</a:t>
            </a:r>
            <a:r>
              <a:rPr lang="ja-JP" altLang="en-US" sz="800" dirty="0">
                <a:latin typeface="游ゴシック" panose="020B0400000000000000" pitchFamily="50" charset="-128"/>
                <a:ea typeface="游ゴシック" panose="020B0400000000000000" pitchFamily="50" charset="-128"/>
              </a:rPr>
              <a:t>また、私たちのオムニホイールは前回よりも直径を大きくすることで、トルクを上げることができました。外側はできるだけ肉抜きすることで固定具の取り外しを簡単にすることができました。さらに、</a:t>
            </a:r>
            <a:r>
              <a:rPr lang="ja-JP" altLang="en-US" sz="800" b="1" dirty="0">
                <a:latin typeface="游ゴシック" panose="020B0400000000000000" pitchFamily="50" charset="-128"/>
                <a:ea typeface="游ゴシック" panose="020B0400000000000000" pitchFamily="50" charset="-128"/>
              </a:rPr>
              <a:t>ロボットの走行安定性と制御性を向上させるため、オムニホイールの構造にも改良を加えました</a:t>
            </a:r>
            <a:r>
              <a:rPr lang="ja-JP" altLang="en-US" sz="800" dirty="0">
                <a:latin typeface="游ゴシック" panose="020B0400000000000000" pitchFamily="50" charset="-128"/>
                <a:ea typeface="游ゴシック" panose="020B0400000000000000" pitchFamily="50" charset="-128"/>
              </a:rPr>
              <a:t>。従来の</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から</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へと変更することで、路面との接触がより均一になり、</a:t>
            </a:r>
            <a:r>
              <a:rPr lang="ja-JP" altLang="en-US" sz="800" b="1" dirty="0">
                <a:latin typeface="游ゴシック" panose="020B0400000000000000" pitchFamily="50" charset="-128"/>
                <a:ea typeface="游ゴシック" panose="020B0400000000000000" pitchFamily="50" charset="-128"/>
              </a:rPr>
              <a:t>力の分散が最適化</a:t>
            </a:r>
            <a:r>
              <a:rPr lang="ja-JP" altLang="en-US" sz="800" dirty="0">
                <a:latin typeface="游ゴシック" panose="020B0400000000000000" pitchFamily="50" charset="-128"/>
                <a:ea typeface="游ゴシック" panose="020B0400000000000000" pitchFamily="50" charset="-128"/>
              </a:rPr>
              <a:t>されました。これに</a:t>
            </a:r>
            <a:r>
              <a:rPr lang="ja-JP" altLang="en-US" sz="800" b="1" dirty="0">
                <a:latin typeface="游ゴシック" panose="020B0400000000000000" pitchFamily="50" charset="-128"/>
                <a:ea typeface="游ゴシック" panose="020B0400000000000000" pitchFamily="50" charset="-128"/>
              </a:rPr>
              <a:t>より高い移動精度とスムーズな進行方向の変更</a:t>
            </a:r>
            <a:r>
              <a:rPr lang="ja-JP" altLang="en-US" sz="800" dirty="0">
                <a:latin typeface="游ゴシック" panose="020B0400000000000000" pitchFamily="50" charset="-128"/>
                <a:ea typeface="游ゴシック" panose="020B0400000000000000" pitchFamily="50" charset="-128"/>
              </a:rPr>
              <a:t>が可能となりました。またオムニホイールの内側は３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プリンターで製作した部品、外側はジェラルミンを組み合わせた構成になっています。これにより量産しやすく、壊れない設計にすることが可能になりました。</a:t>
            </a:r>
            <a:r>
              <a:rPr lang="en-US" altLang="ja-JP" sz="800" dirty="0">
                <a:latin typeface="游ゴシック" panose="020B0400000000000000" pitchFamily="50" charset="-128"/>
                <a:ea typeface="游ゴシック" panose="020B0400000000000000" pitchFamily="50" charset="-128"/>
              </a:rPr>
              <a:t>2</a:t>
            </a:r>
            <a:r>
              <a:rPr lang="ja-JP" altLang="en-US" sz="800" dirty="0">
                <a:latin typeface="游ゴシック" panose="020B0400000000000000" pitchFamily="50" charset="-128"/>
                <a:ea typeface="游ゴシック" panose="020B0400000000000000" pitchFamily="50" charset="-128"/>
              </a:rPr>
              <a:t>層オムニホイールを採用したことで、ロボットは</a:t>
            </a:r>
            <a:r>
              <a:rPr lang="ja-JP" altLang="en-US" sz="800" b="1" dirty="0">
                <a:latin typeface="游ゴシック" panose="020B0400000000000000" pitchFamily="50" charset="-128"/>
                <a:ea typeface="游ゴシック" panose="020B0400000000000000" pitchFamily="50" charset="-128"/>
              </a:rPr>
              <a:t>複雑な動作や細かな制御が求められる場面でも、安定した走行性能</a:t>
            </a:r>
            <a:r>
              <a:rPr lang="ja-JP" altLang="en-US" sz="800" dirty="0">
                <a:latin typeface="游ゴシック" panose="020B0400000000000000" pitchFamily="50" charset="-128"/>
                <a:ea typeface="游ゴシック" panose="020B0400000000000000" pitchFamily="50" charset="-128"/>
              </a:rPr>
              <a:t>を維持できるようになりました。狭いスペースでの動作や、俊敏な反応が必要な競技環境においても、その性能を十分に発揮します。これらの改良により、今シーズンのロボットは、</a:t>
            </a:r>
            <a:r>
              <a:rPr lang="ja-JP" altLang="en-US" sz="800" b="1" dirty="0">
                <a:latin typeface="游ゴシック" panose="020B0400000000000000" pitchFamily="50" charset="-128"/>
                <a:ea typeface="游ゴシック" panose="020B0400000000000000" pitchFamily="50" charset="-128"/>
              </a:rPr>
              <a:t>高精度な動きと即応性を兼ね備えた柔軟かつ安定したパフォーマンス</a:t>
            </a:r>
            <a:r>
              <a:rPr lang="ja-JP" altLang="en-US" sz="800" dirty="0">
                <a:latin typeface="游ゴシック" panose="020B0400000000000000" pitchFamily="50" charset="-128"/>
                <a:ea typeface="游ゴシック" panose="020B0400000000000000" pitchFamily="50" charset="-128"/>
              </a:rPr>
              <a:t>を提供できる設計となっています。</a:t>
            </a:r>
          </a:p>
        </p:txBody>
      </p:sp>
      <p:sp>
        <p:nvSpPr>
          <p:cNvPr id="242" name="テキスト ボックス 241">
            <a:extLst>
              <a:ext uri="{FF2B5EF4-FFF2-40B4-BE49-F238E27FC236}">
                <a16:creationId xmlns:a16="http://schemas.microsoft.com/office/drawing/2014/main" id="{E34C982E-9BB2-6FC5-6706-8701EEBC8AFB}"/>
              </a:ext>
            </a:extLst>
          </p:cNvPr>
          <p:cNvSpPr txBox="1"/>
          <p:nvPr/>
        </p:nvSpPr>
        <p:spPr>
          <a:xfrm>
            <a:off x="12317664" y="11598600"/>
            <a:ext cx="5868411" cy="261610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06</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Line Sensor  </a:t>
            </a:r>
          </a:p>
          <a:p>
            <a:pPr>
              <a:buNone/>
            </a:pPr>
            <a:r>
              <a:rPr lang="ja-JP" altLang="en-US" sz="800" dirty="0">
                <a:latin typeface="游ゴシック" panose="020B0400000000000000" pitchFamily="50" charset="-128"/>
                <a:ea typeface="游ゴシック" panose="020B0400000000000000" pitchFamily="50" charset="-128"/>
              </a:rPr>
              <a:t>今シーズンのロボットには、</a:t>
            </a:r>
            <a:r>
              <a:rPr lang="ja-JP" altLang="en-US" sz="800" b="1" dirty="0">
                <a:latin typeface="游ゴシック" panose="020B0400000000000000" pitchFamily="50" charset="-128"/>
                <a:ea typeface="游ゴシック" panose="020B0400000000000000" pitchFamily="50" charset="-128"/>
              </a:rPr>
              <a:t>エンジェルライン</a:t>
            </a:r>
            <a:r>
              <a:rPr lang="ja-JP" altLang="en-US" sz="800" dirty="0">
                <a:latin typeface="游ゴシック" panose="020B0400000000000000" pitchFamily="50" charset="-128"/>
                <a:ea typeface="游ゴシック" panose="020B0400000000000000" pitchFamily="50" charset="-128"/>
              </a:rPr>
              <a:t>と</a:t>
            </a:r>
            <a:r>
              <a:rPr lang="ja-JP" altLang="en-US" sz="800" b="1" dirty="0">
                <a:latin typeface="游ゴシック" panose="020B0400000000000000" pitchFamily="50" charset="-128"/>
                <a:ea typeface="游ゴシック" panose="020B0400000000000000" pitchFamily="50" charset="-128"/>
              </a:rPr>
              <a:t>サイドライン</a:t>
            </a:r>
            <a:r>
              <a:rPr lang="ja-JP" altLang="en-US" sz="800" dirty="0">
                <a:latin typeface="游ゴシック" panose="020B0400000000000000" pitchFamily="50" charset="-128"/>
                <a:ea typeface="游ゴシック" panose="020B0400000000000000" pitchFamily="50" charset="-128"/>
              </a:rPr>
              <a:t>を活用した、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より高度なライン検知システムが搭載されています。まず、</a:t>
            </a:r>
            <a:r>
              <a:rPr lang="ja-JP" altLang="en-US" sz="800" b="1" dirty="0">
                <a:latin typeface="游ゴシック" panose="020B0400000000000000" pitchFamily="50" charset="-128"/>
                <a:ea typeface="游ゴシック" panose="020B0400000000000000" pitchFamily="50" charset="-128"/>
              </a:rPr>
              <a:t>ラインセンサー</a:t>
            </a:r>
            <a:r>
              <a:rPr lang="ja-JP" altLang="en-US" sz="800" dirty="0">
                <a:latin typeface="游ゴシック" panose="020B0400000000000000" pitchFamily="50" charset="-128"/>
                <a:ea typeface="游ゴシック" panose="020B0400000000000000" pitchFamily="50" charset="-128"/>
              </a:rPr>
              <a:t>には、</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前回よりも多くの</a:t>
            </a:r>
            <a:r>
              <a:rPr lang="en-US" altLang="ja-JP" sz="800"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を搭載しました。これにより、ロボットの上下左右、</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広範囲にわたってラインを正確に検知することが可能となりました。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センサーの読み取りには</a:t>
            </a:r>
            <a:r>
              <a:rPr lang="en-US" altLang="ja-JP" sz="800" b="1" dirty="0" err="1">
                <a:latin typeface="游ゴシック" panose="020B0400000000000000" pitchFamily="50" charset="-128"/>
                <a:ea typeface="游ゴシック" panose="020B0400000000000000" pitchFamily="50" charset="-128"/>
              </a:rPr>
              <a:t>Seeduino</a:t>
            </a:r>
            <a:r>
              <a:rPr lang="en-US" altLang="ja-JP" sz="800" b="1"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を使用していますが、ポート数の制限があるため、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当初は搭載可能なフォトトランジスターの数に限りがありました。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そこで、</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を導入することで、搭載数の増加に成功しました。</a:t>
            </a:r>
          </a:p>
          <a:p>
            <a:pPr>
              <a:buNone/>
            </a:pPr>
            <a:r>
              <a:rPr lang="ja-JP" altLang="en-US" sz="800" dirty="0">
                <a:latin typeface="游ゴシック" panose="020B0400000000000000" pitchFamily="50" charset="-128"/>
                <a:ea typeface="游ゴシック" panose="020B0400000000000000" pitchFamily="50" charset="-128"/>
              </a:rPr>
              <a:t>このセンサーシステムは、特に</a:t>
            </a:r>
            <a:r>
              <a:rPr lang="ja-JP" altLang="en-US" sz="800" b="1" dirty="0">
                <a:latin typeface="游ゴシック" panose="020B0400000000000000" pitchFamily="50" charset="-128"/>
                <a:ea typeface="游ゴシック" panose="020B0400000000000000" pitchFamily="50" charset="-128"/>
              </a:rPr>
              <a:t>ゴールキーパー機</a:t>
            </a:r>
            <a:r>
              <a:rPr lang="ja-JP" altLang="en-US" sz="800" dirty="0">
                <a:latin typeface="游ゴシック" panose="020B0400000000000000" pitchFamily="50" charset="-128"/>
                <a:ea typeface="游ゴシック" panose="020B0400000000000000" pitchFamily="50" charset="-128"/>
              </a:rPr>
              <a:t>において効果を発揮しています。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白線上を正確に追跡することが可能となり、プレー中も常に安定した動作が保たれます。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特筆すべき点は、広範囲を検知できるこのシステムが、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ロボットの</a:t>
            </a:r>
            <a:r>
              <a:rPr lang="ja-JP" altLang="en-US" sz="800" b="1" dirty="0">
                <a:latin typeface="游ゴシック" panose="020B0400000000000000" pitchFamily="50" charset="-128"/>
                <a:ea typeface="游ゴシック" panose="020B0400000000000000" pitchFamily="50" charset="-128"/>
              </a:rPr>
              <a:t>動作精度と走行安定性を大幅に向上させている</a:t>
            </a:r>
            <a:r>
              <a:rPr lang="ja-JP" altLang="en-US" sz="800" dirty="0">
                <a:latin typeface="游ゴシック" panose="020B0400000000000000" pitchFamily="50" charset="-128"/>
                <a:ea typeface="游ゴシック" panose="020B0400000000000000" pitchFamily="50" charset="-128"/>
              </a:rPr>
              <a:t>ことです。</a:t>
            </a:r>
          </a:p>
          <a:p>
            <a:pPr>
              <a:buNone/>
            </a:pPr>
            <a:r>
              <a:rPr lang="ja-JP" altLang="en-US" sz="800" dirty="0">
                <a:latin typeface="游ゴシック" panose="020B0400000000000000" pitchFamily="50" charset="-128"/>
                <a:ea typeface="游ゴシック" panose="020B0400000000000000" pitchFamily="50" charset="-128"/>
              </a:rPr>
              <a:t>エンジェルラインは、コースの</a:t>
            </a:r>
            <a:r>
              <a:rPr lang="ja-JP" altLang="en-US" sz="800" b="1" dirty="0">
                <a:latin typeface="游ゴシック" panose="020B0400000000000000" pitchFamily="50" charset="-128"/>
                <a:ea typeface="游ゴシック" panose="020B0400000000000000" pitchFamily="50" charset="-128"/>
              </a:rPr>
              <a:t>進行方向</a:t>
            </a:r>
            <a:r>
              <a:rPr lang="ja-JP" altLang="en-US" sz="800" dirty="0">
                <a:latin typeface="游ゴシック" panose="020B0400000000000000" pitchFamily="50" charset="-128"/>
                <a:ea typeface="游ゴシック" panose="020B0400000000000000" pitchFamily="50" charset="-128"/>
              </a:rPr>
              <a:t>を判断する重要な役割を果たしています。これを確実に検知することで、ロボットは常に正しい軌道を維持することができます。一方で、</a:t>
            </a:r>
            <a:r>
              <a:rPr lang="ja-JP" altLang="en-US" sz="800" b="1" dirty="0">
                <a:latin typeface="游ゴシック" panose="020B0400000000000000" pitchFamily="50" charset="-128"/>
                <a:ea typeface="游ゴシック" panose="020B0400000000000000" pitchFamily="50" charset="-128"/>
              </a:rPr>
              <a:t>サイドライン</a:t>
            </a:r>
            <a:r>
              <a:rPr lang="ja-JP" altLang="en-US" sz="800" dirty="0">
                <a:latin typeface="游ゴシック" panose="020B0400000000000000" pitchFamily="50" charset="-128"/>
                <a:ea typeface="游ゴシック" panose="020B0400000000000000" pitchFamily="50" charset="-128"/>
              </a:rPr>
              <a:t>は、ロボットがコースから逸脱しないよう補正するための基準として機能しており、走行中の微調整をリアルタイムで可能にしています。</a:t>
            </a:r>
          </a:p>
          <a:p>
            <a:pPr>
              <a:buNone/>
            </a:pPr>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アタッカー機</a:t>
            </a:r>
            <a:r>
              <a:rPr lang="ja-JP" altLang="en-US" sz="800" dirty="0">
                <a:latin typeface="游ゴシック" panose="020B0400000000000000" pitchFamily="50" charset="-128"/>
                <a:ea typeface="游ゴシック" panose="020B0400000000000000" pitchFamily="50" charset="-128"/>
              </a:rPr>
              <a:t>ではセンサーの配置を見直すことで、ロボット下部に存在していた「反応しない死角」を削減することに成功しました。これにより、全体のライン検知精度がさらに向上し、動作の一貫性と正確性も高まりました。</a:t>
            </a:r>
          </a:p>
          <a:p>
            <a:r>
              <a:rPr lang="ja-JP" altLang="en-US" sz="800" dirty="0">
                <a:latin typeface="游ゴシック" panose="020B0400000000000000" pitchFamily="50" charset="-128"/>
                <a:ea typeface="游ゴシック" panose="020B0400000000000000" pitchFamily="50" charset="-128"/>
              </a:rPr>
              <a:t>加えて、これまで使用していた</a:t>
            </a:r>
            <a:r>
              <a:rPr lang="ja-JP" altLang="en-US" sz="800" b="1" dirty="0">
                <a:latin typeface="游ゴシック" panose="020B0400000000000000" pitchFamily="50" charset="-128"/>
                <a:ea typeface="游ゴシック" panose="020B0400000000000000" pitchFamily="50" charset="-128"/>
              </a:rPr>
              <a:t>光変調フォト</a:t>
            </a:r>
            <a:r>
              <a:rPr lang="en-US" altLang="ja-JP" sz="800" b="1" dirty="0">
                <a:latin typeface="游ゴシック" panose="020B0400000000000000" pitchFamily="50" charset="-128"/>
                <a:ea typeface="游ゴシック" panose="020B0400000000000000" pitchFamily="50" charset="-128"/>
              </a:rPr>
              <a:t>IC</a:t>
            </a:r>
            <a:r>
              <a:rPr lang="ja-JP" altLang="en-US" sz="800" dirty="0">
                <a:latin typeface="游ゴシック" panose="020B0400000000000000" pitchFamily="50" charset="-128"/>
                <a:ea typeface="游ゴシック" panose="020B0400000000000000" pitchFamily="50" charset="-128"/>
              </a:rPr>
              <a:t>を、今シーズンからは</a:t>
            </a:r>
            <a:r>
              <a:rPr lang="ja-JP" altLang="en-US" sz="800" b="1" dirty="0">
                <a:latin typeface="游ゴシック" panose="020B0400000000000000" pitchFamily="50" charset="-128"/>
                <a:ea typeface="游ゴシック" panose="020B0400000000000000" pitchFamily="50" charset="-128"/>
              </a:rPr>
              <a:t>フォトトランジスター</a:t>
            </a:r>
            <a:r>
              <a:rPr lang="ja-JP" altLang="en-US" sz="800" dirty="0">
                <a:latin typeface="游ゴシック" panose="020B0400000000000000" pitchFamily="50" charset="-128"/>
                <a:ea typeface="游ゴシック" panose="020B0400000000000000" pitchFamily="50" charset="-128"/>
              </a:rPr>
              <a:t>に切り替えることで、性能を維持しつつ</a:t>
            </a:r>
            <a:r>
              <a:rPr lang="ja-JP" altLang="en-US" sz="800" b="1" dirty="0">
                <a:latin typeface="游ゴシック" panose="020B0400000000000000" pitchFamily="50" charset="-128"/>
                <a:ea typeface="游ゴシック" panose="020B0400000000000000" pitchFamily="50" charset="-128"/>
              </a:rPr>
              <a:t>大幅なコスト削減</a:t>
            </a:r>
            <a:r>
              <a:rPr lang="ja-JP" altLang="en-US" sz="800" dirty="0">
                <a:latin typeface="游ゴシック" panose="020B0400000000000000" pitchFamily="50" charset="-128"/>
                <a:ea typeface="游ゴシック" panose="020B0400000000000000" pitchFamily="50" charset="-128"/>
              </a:rPr>
              <a:t>も実現しています。</a:t>
            </a:r>
          </a:p>
        </p:txBody>
      </p:sp>
      <p:sp>
        <p:nvSpPr>
          <p:cNvPr id="2064" name="テキスト ボックス 2063">
            <a:extLst>
              <a:ext uri="{FF2B5EF4-FFF2-40B4-BE49-F238E27FC236}">
                <a16:creationId xmlns:a16="http://schemas.microsoft.com/office/drawing/2014/main" id="{77354F33-E8B8-E24B-F2A2-49C81081C9B0}"/>
              </a:ext>
            </a:extLst>
          </p:cNvPr>
          <p:cNvSpPr txBox="1"/>
          <p:nvPr/>
        </p:nvSpPr>
        <p:spPr>
          <a:xfrm>
            <a:off x="6598192" y="15999788"/>
            <a:ext cx="4103675" cy="2123658"/>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Main</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Board</a:t>
            </a:r>
          </a:p>
          <a:p>
            <a:r>
              <a:rPr lang="ja-JP" altLang="en-US" sz="800" dirty="0">
                <a:latin typeface="游ゴシック" panose="020B0400000000000000" pitchFamily="50" charset="-128"/>
                <a:ea typeface="游ゴシック" panose="020B0400000000000000" pitchFamily="50" charset="-128"/>
              </a:rPr>
              <a:t>メインボードには </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 を採用しており、</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UART×4</a:t>
            </a:r>
            <a:r>
              <a:rPr lang="ja-JP" altLang="en-US" sz="800" dirty="0">
                <a:latin typeface="游ゴシック" panose="020B0400000000000000" pitchFamily="50" charset="-128"/>
                <a:ea typeface="游ゴシック" panose="020B0400000000000000" pitchFamily="50" charset="-128"/>
              </a:rPr>
              <a:t>、デジタルピン</a:t>
            </a:r>
            <a:r>
              <a:rPr lang="en-US" altLang="ja-JP" sz="800" dirty="0">
                <a:latin typeface="游ゴシック" panose="020B0400000000000000" pitchFamily="50" charset="-128"/>
                <a:ea typeface="游ゴシック" panose="020B0400000000000000" pitchFamily="50" charset="-128"/>
              </a:rPr>
              <a:t>×40</a:t>
            </a:r>
            <a:r>
              <a:rPr lang="ja-JP" altLang="en-US" sz="800" dirty="0">
                <a:latin typeface="游ゴシック" panose="020B0400000000000000" pitchFamily="50" charset="-128"/>
                <a:ea typeface="游ゴシック" panose="020B0400000000000000" pitchFamily="50" charset="-128"/>
              </a:rPr>
              <a:t>、アナログピン</a:t>
            </a:r>
            <a:r>
              <a:rPr lang="en-US" altLang="ja-JP" sz="800" dirty="0">
                <a:latin typeface="游ゴシック" panose="020B0400000000000000" pitchFamily="50" charset="-128"/>
                <a:ea typeface="游ゴシック" panose="020B0400000000000000" pitchFamily="50" charset="-128"/>
              </a:rPr>
              <a:t>×14</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豊富なピン数を備えています。メイン基板の設計では、</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ケーブルの本数を削減するために</a:t>
            </a:r>
            <a:r>
              <a:rPr lang="ja-JP" altLang="en-US" sz="800" b="1" dirty="0">
                <a:latin typeface="游ゴシック" panose="020B0400000000000000" pitchFamily="50" charset="-128"/>
                <a:ea typeface="游ゴシック" panose="020B0400000000000000" pitchFamily="50" charset="-128"/>
              </a:rPr>
              <a:t>フラットケーブル</a:t>
            </a:r>
            <a:r>
              <a:rPr lang="ja-JP" altLang="en-US" sz="800" dirty="0">
                <a:latin typeface="游ゴシック" panose="020B0400000000000000" pitchFamily="50" charset="-128"/>
                <a:ea typeface="游ゴシック" panose="020B0400000000000000" pitchFamily="50" charset="-128"/>
              </a:rPr>
              <a:t>を使用しています。</a:t>
            </a:r>
          </a:p>
          <a:p>
            <a:pPr>
              <a:buNone/>
            </a:pPr>
            <a:r>
              <a:rPr lang="ja-JP" altLang="en-US" sz="800" dirty="0">
                <a:latin typeface="游ゴシック" panose="020B0400000000000000" pitchFamily="50" charset="-128"/>
                <a:ea typeface="游ゴシック" panose="020B0400000000000000" pitchFamily="50" charset="-128"/>
              </a:rPr>
              <a:t>また、</a:t>
            </a:r>
            <a:r>
              <a:rPr lang="ja-JP" altLang="en-US" sz="800" b="1" dirty="0">
                <a:latin typeface="游ゴシック" panose="020B0400000000000000" pitchFamily="50" charset="-128"/>
                <a:ea typeface="游ゴシック" panose="020B0400000000000000" pitchFamily="50" charset="-128"/>
              </a:rPr>
              <a:t>配線設計には曲線を用いることでノイズの影響を低減</a:t>
            </a:r>
            <a:r>
              <a:rPr lang="ja-JP" altLang="en-US" sz="800" dirty="0">
                <a:latin typeface="游ゴシック" panose="020B0400000000000000" pitchFamily="50" charset="-128"/>
                <a:ea typeface="游ゴシック" panose="020B0400000000000000" pitchFamily="50" charset="-128"/>
              </a:rPr>
              <a:t>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信号の安定性とロボット全体の動作信頼性を高めています。</a:t>
            </a:r>
          </a:p>
          <a:p>
            <a:pPr>
              <a:buNone/>
            </a:pPr>
            <a:r>
              <a:rPr lang="ja-JP" altLang="en-US" sz="800" dirty="0">
                <a:latin typeface="游ゴシック" panose="020B0400000000000000" pitchFamily="50" charset="-128"/>
                <a:ea typeface="游ゴシック" panose="020B0400000000000000" pitchFamily="50" charset="-128"/>
              </a:rPr>
              <a:t>基板上には</a:t>
            </a:r>
            <a:r>
              <a:rPr lang="ja-JP" altLang="en-US" sz="800" b="1" dirty="0">
                <a:latin typeface="游ゴシック" panose="020B0400000000000000" pitchFamily="50" charset="-128"/>
                <a:ea typeface="游ゴシック" panose="020B0400000000000000" pitchFamily="50" charset="-128"/>
              </a:rPr>
              <a:t>通電状態を目視で確認できる</a:t>
            </a:r>
            <a:r>
              <a:rPr lang="en-US" altLang="ja-JP" sz="800" b="1"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人為的なミスの防止にも配慮しています。</a:t>
            </a:r>
            <a:r>
              <a:rPr lang="ja-JP" altLang="en-US" sz="800" b="1" dirty="0">
                <a:latin typeface="游ゴシック" panose="020B0400000000000000" pitchFamily="50" charset="-128"/>
                <a:ea typeface="游ゴシック" panose="020B0400000000000000" pitchFamily="50" charset="-128"/>
              </a:rPr>
              <a:t>接続箇所を明記</a:t>
            </a:r>
            <a:r>
              <a:rPr lang="ja-JP" altLang="en-US" sz="800" dirty="0">
                <a:latin typeface="游ゴシック" panose="020B0400000000000000" pitchFamily="50" charset="-128"/>
                <a:ea typeface="游ゴシック" panose="020B0400000000000000" pitchFamily="50" charset="-128"/>
              </a:rPr>
              <a:t>することで、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配線ミスの予防だけでなく、</a:t>
            </a:r>
            <a:r>
              <a:rPr lang="ja-JP" altLang="en-US" sz="800" b="1" dirty="0">
                <a:latin typeface="游ゴシック" panose="020B0400000000000000" pitchFamily="50" charset="-128"/>
                <a:ea typeface="游ゴシック" panose="020B0400000000000000" pitchFamily="50" charset="-128"/>
              </a:rPr>
              <a:t>プログラミング作業の効率化</a:t>
            </a:r>
            <a:r>
              <a:rPr lang="ja-JP" altLang="en-US" sz="800" dirty="0">
                <a:latin typeface="游ゴシック" panose="020B0400000000000000" pitchFamily="50" charset="-128"/>
                <a:ea typeface="游ゴシック" panose="020B0400000000000000" pitchFamily="50" charset="-128"/>
              </a:rPr>
              <a:t>にも貢献しています。</a:t>
            </a:r>
          </a:p>
          <a:p>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トグルスイッチを</a:t>
            </a:r>
            <a:r>
              <a:rPr lang="en-US" altLang="ja-JP" sz="800" b="1" dirty="0">
                <a:latin typeface="游ゴシック" panose="020B0400000000000000" pitchFamily="50" charset="-128"/>
                <a:ea typeface="游ゴシック" panose="020B0400000000000000" pitchFamily="50" charset="-128"/>
              </a:rPr>
              <a:t>3</a:t>
            </a:r>
            <a:r>
              <a:rPr lang="ja-JP" altLang="en-US" sz="800" b="1" dirty="0">
                <a:latin typeface="游ゴシック" panose="020B0400000000000000" pitchFamily="50" charset="-128"/>
                <a:ea typeface="游ゴシック" panose="020B0400000000000000" pitchFamily="50" charset="-128"/>
              </a:rPr>
              <a:t>個搭載</a:t>
            </a:r>
            <a:r>
              <a:rPr lang="ja-JP" altLang="en-US" sz="800" dirty="0">
                <a:latin typeface="游ゴシック" panose="020B0400000000000000" pitchFamily="50" charset="-128"/>
                <a:ea typeface="游ゴシック" panose="020B0400000000000000" pitchFamily="50" charset="-128"/>
              </a:rPr>
              <a:t>することで、</a:t>
            </a:r>
            <a:r>
              <a:rPr lang="ja-JP" altLang="en-US" sz="800" b="1" dirty="0">
                <a:latin typeface="游ゴシック" panose="020B0400000000000000" pitchFamily="50" charset="-128"/>
                <a:ea typeface="游ゴシック" panose="020B0400000000000000" pitchFamily="50" charset="-128"/>
              </a:rPr>
              <a:t>瞬時の戦術変更</a:t>
            </a:r>
            <a:r>
              <a:rPr lang="ja-JP" altLang="en-US" sz="800" dirty="0">
                <a:latin typeface="游ゴシック" panose="020B0400000000000000" pitchFamily="50" charset="-128"/>
                <a:ea typeface="游ゴシック" panose="020B0400000000000000" pitchFamily="50" charset="-128"/>
              </a:rPr>
              <a:t>を可能にしています。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t>私たちのロボットには、</a:t>
            </a:r>
            <a:r>
              <a:rPr lang="en-US" altLang="ja-JP" sz="800" b="1" dirty="0"/>
              <a:t>2</a:t>
            </a:r>
            <a:r>
              <a:rPr lang="ja-JP" altLang="en-US" sz="800" b="1" dirty="0"/>
              <a:t>種類のジャイロセンサーを搭載</a:t>
            </a:r>
            <a:r>
              <a:rPr lang="ja-JP" altLang="en-US" sz="800" dirty="0"/>
              <a:t>しています。</a:t>
            </a:r>
            <a:br>
              <a:rPr lang="ja-JP" altLang="en-US" sz="800" dirty="0"/>
            </a:br>
            <a:r>
              <a:rPr lang="ja-JP" altLang="en-US" sz="800" dirty="0"/>
              <a:t>これは、</a:t>
            </a:r>
            <a:r>
              <a:rPr lang="ja-JP" altLang="en-US" sz="800" b="1" dirty="0"/>
              <a:t>片方のセンサーが故障した際に、瞬時にもう一方へ切り替えられるようにするため</a:t>
            </a:r>
            <a:r>
              <a:rPr lang="ja-JP" altLang="en-US" sz="800" dirty="0"/>
              <a:t>です。このバックアップ設計により、競技中にセンサーが異常を起こした場合でも安定した動作を維持することができます。</a:t>
            </a:r>
          </a:p>
        </p:txBody>
      </p:sp>
      <p:sp>
        <p:nvSpPr>
          <p:cNvPr id="2065" name="テキスト ボックス 2064">
            <a:extLst>
              <a:ext uri="{FF2B5EF4-FFF2-40B4-BE49-F238E27FC236}">
                <a16:creationId xmlns:a16="http://schemas.microsoft.com/office/drawing/2014/main" id="{0665D55E-8916-212E-AE90-73FDD556C2F5}"/>
              </a:ext>
            </a:extLst>
          </p:cNvPr>
          <p:cNvSpPr txBox="1"/>
          <p:nvPr/>
        </p:nvSpPr>
        <p:spPr>
          <a:xfrm>
            <a:off x="6586263" y="17989213"/>
            <a:ext cx="5734590" cy="1261884"/>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Power</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Board &amp; Kicker Board</a:t>
            </a:r>
          </a:p>
          <a:p>
            <a:pPr>
              <a:buNone/>
            </a:pPr>
            <a:r>
              <a:rPr lang="ja-JP" altLang="en-US" sz="800" dirty="0">
                <a:latin typeface="游ゴシック" panose="020B0400000000000000" pitchFamily="50" charset="-128"/>
                <a:ea typeface="游ゴシック" panose="020B0400000000000000" pitchFamily="50" charset="-128"/>
              </a:rPr>
              <a:t>以前は</a:t>
            </a:r>
            <a:r>
              <a:rPr lang="ja-JP" altLang="en-US" sz="800" b="1" dirty="0">
                <a:latin typeface="游ゴシック" panose="020B0400000000000000" pitchFamily="50" charset="-128"/>
                <a:ea typeface="游ゴシック" panose="020B0400000000000000" pitchFamily="50" charset="-128"/>
              </a:rPr>
              <a:t>電源基板とキッカー基板を別々に製作</a:t>
            </a:r>
            <a:r>
              <a:rPr lang="ja-JP" altLang="en-US" sz="800" dirty="0">
                <a:latin typeface="游ゴシック" panose="020B0400000000000000" pitchFamily="50" charset="-128"/>
                <a:ea typeface="游ゴシック" panose="020B0400000000000000" pitchFamily="50" charset="-128"/>
              </a:rPr>
              <a:t>していましたが、今シーズンからはこれらを</a:t>
            </a:r>
            <a:r>
              <a:rPr lang="ja-JP" altLang="en-US" sz="800" b="1" dirty="0">
                <a:latin typeface="游ゴシック" panose="020B0400000000000000" pitchFamily="50" charset="-128"/>
                <a:ea typeface="游ゴシック" panose="020B0400000000000000" pitchFamily="50" charset="-128"/>
              </a:rPr>
              <a:t>一体化</a:t>
            </a:r>
            <a:r>
              <a:rPr lang="ja-JP" altLang="en-US" sz="800" dirty="0">
                <a:latin typeface="游ゴシック" panose="020B0400000000000000" pitchFamily="50" charset="-128"/>
                <a:ea typeface="游ゴシック" panose="020B0400000000000000" pitchFamily="50" charset="-128"/>
              </a:rPr>
              <a:t>することで、</a:t>
            </a:r>
            <a:r>
              <a:rPr lang="ja-JP" altLang="en-US" sz="800" b="1" dirty="0">
                <a:latin typeface="游ゴシック" panose="020B0400000000000000" pitchFamily="50" charset="-128"/>
                <a:ea typeface="游ゴシック" panose="020B0400000000000000" pitchFamily="50" charset="-128"/>
              </a:rPr>
              <a:t>スペースの節約と配線の簡略化</a:t>
            </a:r>
            <a:r>
              <a:rPr lang="ja-JP" altLang="en-US" sz="800" dirty="0">
                <a:latin typeface="游ゴシック" panose="020B0400000000000000" pitchFamily="50" charset="-128"/>
                <a:ea typeface="游ゴシック" panose="020B0400000000000000" pitchFamily="50" charset="-128"/>
              </a:rPr>
              <a:t>を実現しました。これにより、</a:t>
            </a:r>
            <a:r>
              <a:rPr lang="ja-JP" altLang="en-US" sz="800" b="1" dirty="0">
                <a:latin typeface="游ゴシック" panose="020B0400000000000000" pitchFamily="50" charset="-128"/>
                <a:ea typeface="游ゴシック" panose="020B0400000000000000" pitchFamily="50" charset="-128"/>
              </a:rPr>
              <a:t>ロボット内部の構造がよりコンパクト</a:t>
            </a:r>
            <a:r>
              <a:rPr lang="ja-JP" altLang="en-US" sz="800" dirty="0">
                <a:latin typeface="游ゴシック" panose="020B0400000000000000" pitchFamily="50" charset="-128"/>
                <a:ea typeface="游ゴシック" panose="020B0400000000000000" pitchFamily="50" charset="-128"/>
              </a:rPr>
              <a:t>になり、</a:t>
            </a:r>
            <a:r>
              <a:rPr lang="ja-JP" altLang="en-US" sz="800" b="1" dirty="0">
                <a:latin typeface="游ゴシック" panose="020B0400000000000000" pitchFamily="50" charset="-128"/>
                <a:ea typeface="游ゴシック" panose="020B0400000000000000" pitchFamily="50" charset="-128"/>
              </a:rPr>
              <a:t>組み立てや保守の効率も大幅に向上</a:t>
            </a:r>
            <a:r>
              <a:rPr lang="ja-JP" altLang="en-US" sz="800" dirty="0">
                <a:latin typeface="游ゴシック" panose="020B0400000000000000" pitchFamily="50" charset="-128"/>
                <a:ea typeface="游ゴシック" panose="020B0400000000000000" pitchFamily="50" charset="-128"/>
              </a:rPr>
              <a:t>しています。</a:t>
            </a:r>
          </a:p>
          <a:p>
            <a:pPr>
              <a:buNone/>
            </a:pPr>
            <a:r>
              <a:rPr lang="ja-JP" altLang="en-US" sz="800" dirty="0">
                <a:latin typeface="游ゴシック" panose="020B0400000000000000" pitchFamily="50" charset="-128"/>
                <a:ea typeface="游ゴシック" panose="020B0400000000000000" pitchFamily="50" charset="-128"/>
              </a:rPr>
              <a:t>電源基板には</a:t>
            </a:r>
            <a:r>
              <a:rPr lang="en-US" altLang="ja-JP" sz="800" b="1" dirty="0">
                <a:latin typeface="游ゴシック" panose="020B0400000000000000" pitchFamily="50" charset="-128"/>
                <a:ea typeface="游ゴシック" panose="020B0400000000000000" pitchFamily="50" charset="-128"/>
              </a:rPr>
              <a:t>DCDC</a:t>
            </a:r>
            <a:r>
              <a:rPr lang="ja-JP" altLang="en-US" sz="800" b="1" dirty="0">
                <a:latin typeface="游ゴシック" panose="020B0400000000000000" pitchFamily="50" charset="-128"/>
                <a:ea typeface="游ゴシック" panose="020B0400000000000000" pitchFamily="50" charset="-128"/>
              </a:rPr>
              <a:t>コンバータ</a:t>
            </a:r>
            <a:r>
              <a:rPr lang="ja-JP" altLang="en-US" sz="800" dirty="0">
                <a:latin typeface="游ゴシック" panose="020B0400000000000000" pitchFamily="50" charset="-128"/>
                <a:ea typeface="游ゴシック" panose="020B0400000000000000" pitchFamily="50" charset="-128"/>
              </a:rPr>
              <a:t>を採用し、各モジュールへ安定した電力を供給できるように設計しています。これにより、</a:t>
            </a:r>
            <a:r>
              <a:rPr lang="ja-JP" altLang="en-US" sz="800" b="1" dirty="0">
                <a:latin typeface="游ゴシック" panose="020B0400000000000000" pitchFamily="50" charset="-128"/>
                <a:ea typeface="游ゴシック" panose="020B0400000000000000" pitchFamily="50" charset="-128"/>
              </a:rPr>
              <a:t>動作中の電圧変動を最小限に抑え、システム全体の安定性が向上</a:t>
            </a:r>
            <a:r>
              <a:rPr lang="ja-JP" altLang="en-US" sz="800" dirty="0">
                <a:latin typeface="游ゴシック" panose="020B0400000000000000" pitchFamily="50" charset="-128"/>
                <a:ea typeface="游ゴシック" panose="020B0400000000000000" pitchFamily="50" charset="-128"/>
              </a:rPr>
              <a:t>しています。</a:t>
            </a:r>
          </a:p>
          <a:p>
            <a:r>
              <a:rPr lang="ja-JP" altLang="en-US" sz="800" dirty="0">
                <a:latin typeface="游ゴシック" panose="020B0400000000000000" pitchFamily="50" charset="-128"/>
                <a:ea typeface="游ゴシック" panose="020B0400000000000000" pitchFamily="50" charset="-128"/>
              </a:rPr>
              <a:t>また、キッカー回路には</a:t>
            </a:r>
            <a:r>
              <a:rPr lang="ja-JP" altLang="en-US" sz="800" b="1" dirty="0">
                <a:latin typeface="游ゴシック" panose="020B0400000000000000" pitchFamily="50" charset="-128"/>
                <a:ea typeface="游ゴシック" panose="020B0400000000000000" pitchFamily="50" charset="-128"/>
              </a:rPr>
              <a:t>昇圧回路</a:t>
            </a:r>
            <a:r>
              <a:rPr lang="ja-JP" altLang="en-US" sz="800" dirty="0">
                <a:latin typeface="游ゴシック" panose="020B0400000000000000" pitchFamily="50" charset="-128"/>
                <a:ea typeface="游ゴシック" panose="020B0400000000000000" pitchFamily="50" charset="-128"/>
              </a:rPr>
              <a:t>を組み込んでおり、**高電圧を必要とする瞬間的な動作（シュート）**にも確実に対応できる設計となっています。</a:t>
            </a:r>
          </a:p>
        </p:txBody>
      </p:sp>
      <p:pic>
        <p:nvPicPr>
          <p:cNvPr id="2066" name="図 2065">
            <a:extLst>
              <a:ext uri="{FF2B5EF4-FFF2-40B4-BE49-F238E27FC236}">
                <a16:creationId xmlns:a16="http://schemas.microsoft.com/office/drawing/2014/main" id="{65B03010-DD22-315C-E47D-2BED618A7BCC}"/>
              </a:ext>
            </a:extLst>
          </p:cNvPr>
          <p:cNvPicPr>
            <a:picLocks noChangeAspect="1"/>
          </p:cNvPicPr>
          <p:nvPr/>
        </p:nvPicPr>
        <p:blipFill>
          <a:blip r:embed="rId51"/>
          <a:stretch>
            <a:fillRect/>
          </a:stretch>
        </p:blipFill>
        <p:spPr>
          <a:xfrm>
            <a:off x="10593420" y="15996538"/>
            <a:ext cx="1405391" cy="1803743"/>
          </a:xfrm>
          <a:prstGeom prst="rect">
            <a:avLst/>
          </a:prstGeom>
        </p:spPr>
      </p:pic>
      <p:sp>
        <p:nvSpPr>
          <p:cNvPr id="2067" name="テキスト ボックス 2066">
            <a:extLst>
              <a:ext uri="{FF2B5EF4-FFF2-40B4-BE49-F238E27FC236}">
                <a16:creationId xmlns:a16="http://schemas.microsoft.com/office/drawing/2014/main" id="{A6FA764A-FDAE-2791-4BA9-53EA1A6B6F05}"/>
              </a:ext>
            </a:extLst>
          </p:cNvPr>
          <p:cNvSpPr txBox="1"/>
          <p:nvPr/>
        </p:nvSpPr>
        <p:spPr>
          <a:xfrm>
            <a:off x="10893100" y="15925485"/>
            <a:ext cx="960020"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配線を曲線</a:t>
            </a:r>
          </a:p>
        </p:txBody>
      </p:sp>
      <p:pic>
        <p:nvPicPr>
          <p:cNvPr id="2068" name="Picture 2">
            <a:extLst>
              <a:ext uri="{FF2B5EF4-FFF2-40B4-BE49-F238E27FC236}">
                <a16:creationId xmlns:a16="http://schemas.microsoft.com/office/drawing/2014/main" id="{3EA2EA77-2B51-8E1F-1572-48AA83C316D2}"/>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rot="16200000">
            <a:off x="10832202" y="18827454"/>
            <a:ext cx="1163343" cy="1631988"/>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4">
            <a:extLst>
              <a:ext uri="{FF2B5EF4-FFF2-40B4-BE49-F238E27FC236}">
                <a16:creationId xmlns:a16="http://schemas.microsoft.com/office/drawing/2014/main" id="{45149679-793D-72F8-B330-095B91C78B22}"/>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6">
            <a:extLst>
              <a:ext uri="{FF2B5EF4-FFF2-40B4-BE49-F238E27FC236}">
                <a16:creationId xmlns:a16="http://schemas.microsoft.com/office/drawing/2014/main" id="{FAC90917-3F39-9FCF-4004-FCB6C1554A5E}"/>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2071" name="十字形 2070">
            <a:extLst>
              <a:ext uri="{FF2B5EF4-FFF2-40B4-BE49-F238E27FC236}">
                <a16:creationId xmlns:a16="http://schemas.microsoft.com/office/drawing/2014/main" id="{93A1EEED-D513-06E7-3106-7F99BDA457B4}"/>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72" name="矢印: 右 2071">
            <a:extLst>
              <a:ext uri="{FF2B5EF4-FFF2-40B4-BE49-F238E27FC236}">
                <a16:creationId xmlns:a16="http://schemas.microsoft.com/office/drawing/2014/main" id="{4B166AC6-C27E-6683-7B1F-9F9254AE2C11}"/>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3" name="矢印: 右 2072">
            <a:extLst>
              <a:ext uri="{FF2B5EF4-FFF2-40B4-BE49-F238E27FC236}">
                <a16:creationId xmlns:a16="http://schemas.microsoft.com/office/drawing/2014/main" id="{618CD995-9B82-7CAC-AC99-53C6EC4D67F4}"/>
              </a:ext>
            </a:extLst>
          </p:cNvPr>
          <p:cNvSpPr/>
          <p:nvPr/>
        </p:nvSpPr>
        <p:spPr>
          <a:xfrm>
            <a:off x="15382556" y="16269599"/>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2074" name="図 2073">
            <a:extLst>
              <a:ext uri="{FF2B5EF4-FFF2-40B4-BE49-F238E27FC236}">
                <a16:creationId xmlns:a16="http://schemas.microsoft.com/office/drawing/2014/main" id="{0C5479E2-CFAD-6BAA-7054-78FF8F862B7B}"/>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2667045" y="15812619"/>
            <a:ext cx="2170575" cy="1435379"/>
          </a:xfrm>
          <a:prstGeom prst="rect">
            <a:avLst/>
          </a:prstGeom>
        </p:spPr>
      </p:pic>
      <p:sp>
        <p:nvSpPr>
          <p:cNvPr id="2075" name="テキスト ボックス 1152">
            <a:extLst>
              <a:ext uri="{FF2B5EF4-FFF2-40B4-BE49-F238E27FC236}">
                <a16:creationId xmlns:a16="http://schemas.microsoft.com/office/drawing/2014/main" id="{561C552C-CE4B-6AC4-EF04-028275CB4B45}"/>
              </a:ext>
            </a:extLst>
          </p:cNvPr>
          <p:cNvSpPr txBox="1"/>
          <p:nvPr/>
        </p:nvSpPr>
        <p:spPr>
          <a:xfrm>
            <a:off x="13146197" y="16879943"/>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旧捕捉ゾーン</a:t>
            </a:r>
          </a:p>
        </p:txBody>
      </p:sp>
      <p:sp>
        <p:nvSpPr>
          <p:cNvPr id="2079" name="正方形/長方形 2078">
            <a:extLst>
              <a:ext uri="{FF2B5EF4-FFF2-40B4-BE49-F238E27FC236}">
                <a16:creationId xmlns:a16="http://schemas.microsoft.com/office/drawing/2014/main" id="{93EE0347-B7CD-8A96-8AE5-EE5957C10D3A}"/>
              </a:ext>
            </a:extLst>
          </p:cNvPr>
          <p:cNvSpPr/>
          <p:nvPr/>
        </p:nvSpPr>
        <p:spPr>
          <a:xfrm>
            <a:off x="12466251" y="20568427"/>
            <a:ext cx="17808961"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0" name="正方形/長方形 2079">
            <a:extLst>
              <a:ext uri="{FF2B5EF4-FFF2-40B4-BE49-F238E27FC236}">
                <a16:creationId xmlns:a16="http://schemas.microsoft.com/office/drawing/2014/main" id="{04855558-1413-0AA3-E458-3EA855729FDA}"/>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Team Activities</a:t>
            </a:r>
            <a:endParaRPr kumimoji="1" lang="ja-JP" altLang="en-US" sz="3200" b="1" dirty="0">
              <a:latin typeface="Bahnschrift SemiCondensed" panose="020B0502040204020203" pitchFamily="34" charset="0"/>
              <a:cs typeface="Cascadia Code" panose="020B0609020000020004" pitchFamily="49" charset="0"/>
            </a:endParaRPr>
          </a:p>
        </p:txBody>
      </p:sp>
      <p:sp>
        <p:nvSpPr>
          <p:cNvPr id="2111" name="テキスト ボックス 2110">
            <a:extLst>
              <a:ext uri="{FF2B5EF4-FFF2-40B4-BE49-F238E27FC236}">
                <a16:creationId xmlns:a16="http://schemas.microsoft.com/office/drawing/2014/main" id="{C5E13A9C-838F-DEAC-FA05-3CDDCEC2933C}"/>
              </a:ext>
            </a:extLst>
          </p:cNvPr>
          <p:cNvSpPr txBox="1"/>
          <p:nvPr/>
        </p:nvSpPr>
        <p:spPr>
          <a:xfrm>
            <a:off x="18684395" y="15812625"/>
            <a:ext cx="5978001" cy="584775"/>
          </a:xfrm>
          <a:prstGeom prst="rect">
            <a:avLst/>
          </a:prstGeom>
          <a:noFill/>
        </p:spPr>
        <p:txBody>
          <a:bodyPr wrap="square" rtlCol="0">
            <a:spAutoFit/>
          </a:bodyPr>
          <a:lstStyle/>
          <a:p>
            <a:r>
              <a:rPr kumimoji="1" lang="en-US" altLang="ja-JP" sz="32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S</a:t>
            </a:r>
            <a:r>
              <a:rPr lang="en-US" altLang="ja-JP" sz="2000" b="1" dirty="0">
                <a:latin typeface="Bahnschrift SemiCondensed" panose="020B0502040204020203" pitchFamily="34" charset="0"/>
              </a:rPr>
              <a:t>moothing Sensor Readings Using Moving Average</a:t>
            </a:r>
            <a:endPar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endParaRPr>
          </a:p>
        </p:txBody>
      </p:sp>
      <p:sp>
        <p:nvSpPr>
          <p:cNvPr id="256" name="テキスト ボックス 255">
            <a:extLst>
              <a:ext uri="{FF2B5EF4-FFF2-40B4-BE49-F238E27FC236}">
                <a16:creationId xmlns:a16="http://schemas.microsoft.com/office/drawing/2014/main" id="{5E23368F-A9F9-5358-3A97-10BD0D9BE7A4}"/>
              </a:ext>
            </a:extLst>
          </p:cNvPr>
          <p:cNvSpPr txBox="1"/>
          <p:nvPr/>
        </p:nvSpPr>
        <p:spPr>
          <a:xfrm>
            <a:off x="24487460" y="15844565"/>
            <a:ext cx="5978001" cy="584775"/>
          </a:xfrm>
          <a:prstGeom prst="rect">
            <a:avLst/>
          </a:prstGeom>
          <a:noFill/>
        </p:spPr>
        <p:txBody>
          <a:bodyPr wrap="square" rtlCol="0">
            <a:spAutoFit/>
          </a:bodyPr>
          <a:lstStyle/>
          <a:p>
            <a:r>
              <a:rPr kumimoji="1" lang="en-US" altLang="ja-JP" sz="3200" b="1" dirty="0" err="1">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S</a:t>
            </a:r>
            <a:r>
              <a:rPr lang="en-US" altLang="ja-JP" sz="2000" b="1" dirty="0" err="1">
                <a:latin typeface="Bahnschrift SemiCondensed" panose="020B0502040204020203" pitchFamily="34" charset="0"/>
              </a:rPr>
              <a:t>evaluation</a:t>
            </a:r>
            <a:r>
              <a:rPr lang="en-US" altLang="ja-JP" sz="2000" b="1" dirty="0">
                <a:latin typeface="Bahnschrift SemiCondensed" panose="020B0502040204020203" pitchFamily="34" charset="0"/>
              </a:rPr>
              <a:t> of Optimal LED Color for Line Sensors</a:t>
            </a:r>
            <a:endPar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endParaRPr>
          </a:p>
        </p:txBody>
      </p:sp>
      <p:sp>
        <p:nvSpPr>
          <p:cNvPr id="6" name="テキスト ボックス 5">
            <a:extLst>
              <a:ext uri="{FF2B5EF4-FFF2-40B4-BE49-F238E27FC236}">
                <a16:creationId xmlns:a16="http://schemas.microsoft.com/office/drawing/2014/main" id="{64E7C876-6702-B1AC-C584-0E6DCF6FC943}"/>
              </a:ext>
            </a:extLst>
          </p:cNvPr>
          <p:cNvSpPr txBox="1"/>
          <p:nvPr/>
        </p:nvSpPr>
        <p:spPr>
          <a:xfrm>
            <a:off x="12412302" y="17239345"/>
            <a:ext cx="5868411"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08</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Frame</a:t>
            </a:r>
          </a:p>
          <a:p>
            <a:pPr>
              <a:buNone/>
            </a:pPr>
            <a:r>
              <a:rPr lang="ja-JP" altLang="en-US" sz="800" dirty="0"/>
              <a:t>私たちのロボットの土台となるフレームは、ジュラルミン（アルミ合金）を用いて製作しています。ジェラルミンは、航空機などにも使用されるほど強度が高く、それでいて非常に軽量な金属材料です。その特性を活かすことで、</a:t>
            </a:r>
            <a:r>
              <a:rPr lang="ja-JP" altLang="en-US" sz="800" b="1" dirty="0"/>
              <a:t>頑丈さと軽さを両立</a:t>
            </a:r>
            <a:r>
              <a:rPr lang="ja-JP" altLang="en-US" sz="800" dirty="0"/>
              <a:t>した設計が可能になりました。また、私たちはフレームの</a:t>
            </a:r>
            <a:r>
              <a:rPr lang="ja-JP" altLang="en-US" sz="800" b="1" dirty="0"/>
              <a:t>軽量化にも徹底的にこだわっています</a:t>
            </a:r>
            <a:r>
              <a:rPr lang="ja-JP" altLang="en-US" sz="800" dirty="0"/>
              <a:t>。必要な強度を維持しながら、不要な部分には肉抜き加工を行うことで、</a:t>
            </a:r>
            <a:r>
              <a:rPr lang="ja-JP" altLang="en-US" sz="800" b="1" dirty="0"/>
              <a:t>重量を削減しながらも強度を保つ</a:t>
            </a:r>
            <a:r>
              <a:rPr lang="ja-JP" altLang="en-US" sz="800" dirty="0"/>
              <a:t>構造を実現しました。</a:t>
            </a:r>
          </a:p>
          <a:p>
            <a:r>
              <a:rPr lang="ja-JP" altLang="en-US" sz="800" dirty="0"/>
              <a:t>フレームの設計には</a:t>
            </a:r>
            <a:r>
              <a:rPr lang="en-US" altLang="ja-JP" sz="800" b="1" dirty="0"/>
              <a:t>Fusion 360</a:t>
            </a:r>
            <a:r>
              <a:rPr lang="ja-JP" altLang="en-US" sz="800" dirty="0"/>
              <a:t>を使用し、</a:t>
            </a:r>
            <a:r>
              <a:rPr lang="ja-JP" altLang="en-US" sz="800" b="1" dirty="0"/>
              <a:t>部活内にある</a:t>
            </a:r>
            <a:r>
              <a:rPr lang="en-US" altLang="ja-JP" sz="800" b="1" dirty="0"/>
              <a:t>CNC</a:t>
            </a:r>
            <a:r>
              <a:rPr lang="ja-JP" altLang="en-US" sz="800" b="1" dirty="0"/>
              <a:t>加工機</a:t>
            </a:r>
            <a:r>
              <a:rPr lang="ja-JP" altLang="en-US" sz="800" dirty="0"/>
              <a:t>で実際に切削を行っています。これにより、設計と試作を短いサイクルで繰り返すことができ、最適なフレーム構造に仕上げることができました。</a:t>
            </a:r>
          </a:p>
        </p:txBody>
      </p:sp>
      <p:pic>
        <p:nvPicPr>
          <p:cNvPr id="10" name="図 9">
            <a:extLst>
              <a:ext uri="{FF2B5EF4-FFF2-40B4-BE49-F238E27FC236}">
                <a16:creationId xmlns:a16="http://schemas.microsoft.com/office/drawing/2014/main" id="{AC8AA59E-DE59-8F79-F870-FDB745853CDC}"/>
              </a:ext>
            </a:extLst>
          </p:cNvPr>
          <p:cNvPicPr>
            <a:picLocks noChangeAspect="1"/>
          </p:cNvPicPr>
          <p:nvPr/>
        </p:nvPicPr>
        <p:blipFill>
          <a:blip r:embed="rId56"/>
          <a:stretch>
            <a:fillRect/>
          </a:stretch>
        </p:blipFill>
        <p:spPr>
          <a:xfrm>
            <a:off x="10585043" y="12897704"/>
            <a:ext cx="1212688" cy="1088789"/>
          </a:xfrm>
          <a:prstGeom prst="rect">
            <a:avLst/>
          </a:prstGeom>
        </p:spPr>
      </p:pic>
      <p:sp>
        <p:nvSpPr>
          <p:cNvPr id="7" name="Google Shape;276;p13">
            <a:extLst>
              <a:ext uri="{FF2B5EF4-FFF2-40B4-BE49-F238E27FC236}">
                <a16:creationId xmlns:a16="http://schemas.microsoft.com/office/drawing/2014/main" id="{61DE34C1-E3BE-7FAA-8242-0A0FE523274A}"/>
              </a:ext>
            </a:extLst>
          </p:cNvPr>
          <p:cNvSpPr txBox="1"/>
          <p:nvPr/>
        </p:nvSpPr>
        <p:spPr>
          <a:xfrm>
            <a:off x="18711234" y="16249461"/>
            <a:ext cx="5228344"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900" dirty="0">
                <a:latin typeface="游ゴシック" panose="020B0400000000000000" pitchFamily="50" charset="-128"/>
                <a:ea typeface="游ゴシック" panose="020B0400000000000000" pitchFamily="50" charset="-128"/>
              </a:rPr>
              <a:t>　ボールセンサのアナログ値にはブレがありました</a:t>
            </a:r>
            <a:r>
              <a:rPr lang="ja-JP" altLang="en-US" sz="900" b="1" dirty="0">
                <a:latin typeface="游ゴシック" panose="020B0400000000000000" pitchFamily="50" charset="-128"/>
                <a:ea typeface="游ゴシック" panose="020B0400000000000000" pitchFamily="50" charset="-128"/>
              </a:rPr>
              <a:t>。</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このブレを減らすために、ボールセンサのアナログ値に対して</a:t>
            </a:r>
            <a:r>
              <a:rPr lang="ja-JP" altLang="en-US" sz="900" b="1" dirty="0">
                <a:latin typeface="游ゴシック" panose="020B0400000000000000" pitchFamily="50" charset="-128"/>
                <a:ea typeface="游ゴシック" panose="020B0400000000000000" pitchFamily="50" charset="-128"/>
              </a:rPr>
              <a:t>移動平均</a:t>
            </a:r>
            <a:r>
              <a:rPr lang="ja-JP" altLang="en-US" sz="900" dirty="0">
                <a:latin typeface="游ゴシック" panose="020B0400000000000000" pitchFamily="50" charset="-128"/>
                <a:ea typeface="游ゴシック" panose="020B0400000000000000" pitchFamily="50" charset="-128"/>
              </a:rPr>
              <a:t>を求めることにしました。ボールセンサから離れる方向にボールを転がし、その値の変化を調べました。移動平均のサンプル数を変更しながら、アナログ値のブレを調べ、最終的にサンプル数を</a:t>
            </a:r>
            <a:r>
              <a:rPr lang="en-US" altLang="ja-JP" sz="900" dirty="0">
                <a:latin typeface="游ゴシック" panose="020B0400000000000000" pitchFamily="50" charset="-128"/>
                <a:ea typeface="游ゴシック" panose="020B0400000000000000" pitchFamily="50" charset="-128"/>
              </a:rPr>
              <a:t>10</a:t>
            </a:r>
            <a:r>
              <a:rPr lang="ja-JP" altLang="en-US" sz="900" dirty="0">
                <a:latin typeface="游ゴシック" panose="020B0400000000000000" pitchFamily="50" charset="-128"/>
                <a:ea typeface="游ゴシック" panose="020B0400000000000000" pitchFamily="50" charset="-128"/>
              </a:rPr>
              <a:t>に設定しました。移動平均を使用しない場合と比較したものが右のグラフです。</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グラフより移動平均を使うことで値が</a:t>
            </a:r>
            <a:r>
              <a:rPr lang="ja-JP" altLang="en-US" sz="900" b="1" dirty="0">
                <a:latin typeface="游ゴシック" panose="020B0400000000000000" pitchFamily="50" charset="-128"/>
                <a:ea typeface="游ゴシック" panose="020B0400000000000000" pitchFamily="50" charset="-128"/>
              </a:rPr>
              <a:t>滑らかになっている</a:t>
            </a:r>
            <a:r>
              <a:rPr lang="ja-JP" altLang="en-US" sz="900" dirty="0">
                <a:latin typeface="游ゴシック" panose="020B0400000000000000" pitchFamily="50" charset="-128"/>
                <a:ea typeface="游ゴシック" panose="020B0400000000000000" pitchFamily="50" charset="-128"/>
              </a:rPr>
              <a:t>ことがわかります。この結果を踏まえ、ボールセンサだけでなく、</a:t>
            </a:r>
            <a:r>
              <a:rPr lang="ja-JP" altLang="en-US" sz="900" b="1" dirty="0">
                <a:latin typeface="游ゴシック" panose="020B0400000000000000" pitchFamily="50" charset="-128"/>
                <a:ea typeface="游ゴシック" panose="020B0400000000000000" pitchFamily="50" charset="-128"/>
              </a:rPr>
              <a:t>ラインセンサのアナログ値にも移動平均を適用しました。</a:t>
            </a:r>
            <a:endParaRPr lang="ja-JP" altLang="en-US" sz="900" dirty="0">
              <a:latin typeface="游ゴシック" panose="020B0400000000000000" pitchFamily="50" charset="-128"/>
              <a:ea typeface="游ゴシック" panose="020B0400000000000000" pitchFamily="50" charset="-128"/>
            </a:endParaRPr>
          </a:p>
        </p:txBody>
      </p:sp>
      <p:pic>
        <p:nvPicPr>
          <p:cNvPr id="25" name="図 24">
            <a:extLst>
              <a:ext uri="{FF2B5EF4-FFF2-40B4-BE49-F238E27FC236}">
                <a16:creationId xmlns:a16="http://schemas.microsoft.com/office/drawing/2014/main" id="{382504EA-BF58-D76F-1D42-1C8D997E86E5}"/>
              </a:ext>
            </a:extLst>
          </p:cNvPr>
          <p:cNvPicPr>
            <a:picLocks noChangeAspect="1"/>
          </p:cNvPicPr>
          <p:nvPr/>
        </p:nvPicPr>
        <p:blipFill>
          <a:blip r:embed="rId57"/>
          <a:stretch>
            <a:fillRect/>
          </a:stretch>
        </p:blipFill>
        <p:spPr>
          <a:xfrm>
            <a:off x="18862319" y="17077647"/>
            <a:ext cx="4784520" cy="2894572"/>
          </a:xfrm>
          <a:prstGeom prst="rect">
            <a:avLst/>
          </a:prstGeom>
        </p:spPr>
      </p:pic>
      <p:sp>
        <p:nvSpPr>
          <p:cNvPr id="28" name="テキスト ボックス 27">
            <a:extLst>
              <a:ext uri="{FF2B5EF4-FFF2-40B4-BE49-F238E27FC236}">
                <a16:creationId xmlns:a16="http://schemas.microsoft.com/office/drawing/2014/main" id="{18F4DEFB-42A0-3109-93BA-3DA788A82A2B}"/>
              </a:ext>
            </a:extLst>
          </p:cNvPr>
          <p:cNvSpPr txBox="1"/>
          <p:nvPr/>
        </p:nvSpPr>
        <p:spPr>
          <a:xfrm>
            <a:off x="24524806" y="16328217"/>
            <a:ext cx="5460710"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pic>
        <p:nvPicPr>
          <p:cNvPr id="31" name="図 30">
            <a:extLst>
              <a:ext uri="{FF2B5EF4-FFF2-40B4-BE49-F238E27FC236}">
                <a16:creationId xmlns:a16="http://schemas.microsoft.com/office/drawing/2014/main" id="{1BAD4136-2EE3-B5A8-86A8-803478D0F524}"/>
              </a:ext>
            </a:extLst>
          </p:cNvPr>
          <p:cNvPicPr>
            <a:picLocks noChangeAspect="1"/>
          </p:cNvPicPr>
          <p:nvPr/>
        </p:nvPicPr>
        <p:blipFill>
          <a:blip r:embed="rId58"/>
          <a:srcRect t="15062" b="8180"/>
          <a:stretch/>
        </p:blipFill>
        <p:spPr>
          <a:xfrm>
            <a:off x="24517931" y="17452005"/>
            <a:ext cx="2925776" cy="1632640"/>
          </a:xfrm>
          <a:prstGeom prst="rect">
            <a:avLst/>
          </a:prstGeom>
        </p:spPr>
      </p:pic>
      <p:sp>
        <p:nvSpPr>
          <p:cNvPr id="32" name="テキスト ボックス 31">
            <a:extLst>
              <a:ext uri="{FF2B5EF4-FFF2-40B4-BE49-F238E27FC236}">
                <a16:creationId xmlns:a16="http://schemas.microsoft.com/office/drawing/2014/main" id="{8E6F77AB-5CEB-B84A-448E-6C4F6649FB70}"/>
              </a:ext>
            </a:extLst>
          </p:cNvPr>
          <p:cNvSpPr txBox="1"/>
          <p:nvPr/>
        </p:nvSpPr>
        <p:spPr>
          <a:xfrm>
            <a:off x="24487460" y="19214875"/>
            <a:ext cx="5716315" cy="7848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を見ると、白色光を使った場合の最小値と最大値が</a:t>
            </a:r>
            <a:r>
              <a:rPr lang="ja-JP" altLang="en-US" sz="900" b="1" dirty="0">
                <a:latin typeface="游ゴシック" panose="020B0400000000000000" pitchFamily="50" charset="-128"/>
                <a:ea typeface="游ゴシック" panose="020B0400000000000000" pitchFamily="50" charset="-128"/>
              </a:rPr>
              <a:t>他の色よりも高くなっている</a:t>
            </a:r>
            <a:r>
              <a:rPr lang="ja-JP" altLang="en-US" sz="900" dirty="0">
                <a:latin typeface="游ゴシック" panose="020B0400000000000000" pitchFamily="50" charset="-128"/>
                <a:ea typeface="游ゴシック" panose="020B0400000000000000" pitchFamily="50" charset="-128"/>
              </a:rPr>
              <a:t>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図２から最小値と最大値の差が、赤と青は他の二色と比べて大きいことがわかります。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pic>
        <p:nvPicPr>
          <p:cNvPr id="33" name="Picture 5">
            <a:extLst>
              <a:ext uri="{FF2B5EF4-FFF2-40B4-BE49-F238E27FC236}">
                <a16:creationId xmlns:a16="http://schemas.microsoft.com/office/drawing/2014/main" id="{DBE1D3C2-8DA5-065A-0CF5-B8B6EB721E76}"/>
              </a:ext>
            </a:extLst>
          </p:cNvPr>
          <p:cNvPicPr>
            <a:picLocks noChangeAspect="1" noChangeArrowheads="1"/>
          </p:cNvPicPr>
          <p:nvPr/>
        </p:nvPicPr>
        <p:blipFill rotWithShape="1">
          <a:blip r:embed="rId59">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35" name="テキスト ボックス 34">
            <a:extLst>
              <a:ext uri="{FF2B5EF4-FFF2-40B4-BE49-F238E27FC236}">
                <a16:creationId xmlns:a16="http://schemas.microsoft.com/office/drawing/2014/main" id="{5EDFB01D-125A-1FC1-331B-8DCE4246012D}"/>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43" name="テキスト ボックス 42">
            <a:extLst>
              <a:ext uri="{FF2B5EF4-FFF2-40B4-BE49-F238E27FC236}">
                <a16:creationId xmlns:a16="http://schemas.microsoft.com/office/drawing/2014/main" id="{1FB7DDB9-F31E-4B34-2E2B-FB8BBD0CA174}"/>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44" name="図 43" descr="若い, 男, 乗る, 板 が含まれている画像&#10;&#10;AI によって生成されたコンテンツは間違っている可能性があります。">
            <a:extLst>
              <a:ext uri="{FF2B5EF4-FFF2-40B4-BE49-F238E27FC236}">
                <a16:creationId xmlns:a16="http://schemas.microsoft.com/office/drawing/2014/main" id="{3EDD2327-BC7A-D95A-6220-3E4F532337BE}"/>
              </a:ext>
            </a:extLst>
          </p:cNvPr>
          <p:cNvPicPr>
            <a:picLocks noChangeAspect="1"/>
          </p:cNvPicPr>
          <p:nvPr/>
        </p:nvPicPr>
        <p:blipFill>
          <a:blip r:embed="rId60"/>
          <a:srcRect t="-1" b="11493"/>
          <a:stretch/>
        </p:blipFill>
        <p:spPr>
          <a:xfrm>
            <a:off x="21742228" y="8305243"/>
            <a:ext cx="2891561" cy="1706183"/>
          </a:xfrm>
          <a:prstGeom prst="rect">
            <a:avLst/>
          </a:prstGeom>
        </p:spPr>
      </p:pic>
      <p:pic>
        <p:nvPicPr>
          <p:cNvPr id="45" name="図 44" descr="草, 小さい, おもちゃ, 座る が含まれている画像&#10;&#10;AI によって生成されたコンテンツは間違っている可能性があります。">
            <a:extLst>
              <a:ext uri="{FF2B5EF4-FFF2-40B4-BE49-F238E27FC236}">
                <a16:creationId xmlns:a16="http://schemas.microsoft.com/office/drawing/2014/main" id="{27B29C8D-90DB-46B1-4091-42AB80654632}"/>
              </a:ext>
            </a:extLst>
          </p:cNvPr>
          <p:cNvPicPr>
            <a:picLocks noChangeAspect="1"/>
          </p:cNvPicPr>
          <p:nvPr/>
        </p:nvPicPr>
        <p:blipFill>
          <a:blip r:embed="rId61"/>
          <a:srcRect t="6209" b="4381"/>
          <a:stretch/>
        </p:blipFill>
        <p:spPr>
          <a:xfrm>
            <a:off x="18799073" y="8298152"/>
            <a:ext cx="2874323" cy="1713274"/>
          </a:xfrm>
          <a:prstGeom prst="rect">
            <a:avLst/>
          </a:prstGeom>
        </p:spPr>
      </p:pic>
      <p:pic>
        <p:nvPicPr>
          <p:cNvPr id="48" name="Google Shape;182;p13">
            <a:extLst>
              <a:ext uri="{FF2B5EF4-FFF2-40B4-BE49-F238E27FC236}">
                <a16:creationId xmlns:a16="http://schemas.microsoft.com/office/drawing/2014/main" id="{BF433AC6-EFB3-CE93-D548-0F8BC556DF8D}"/>
              </a:ext>
            </a:extLst>
          </p:cNvPr>
          <p:cNvPicPr preferRelativeResize="0"/>
          <p:nvPr/>
        </p:nvPicPr>
        <p:blipFill rotWithShape="1">
          <a:blip r:embed="rId62">
            <a:alphaModFix/>
          </a:blip>
          <a:srcRect/>
          <a:stretch/>
        </p:blipFill>
        <p:spPr>
          <a:xfrm>
            <a:off x="9934396" y="7562329"/>
            <a:ext cx="673357" cy="661667"/>
          </a:xfrm>
          <a:prstGeom prst="rect">
            <a:avLst/>
          </a:prstGeom>
          <a:noFill/>
          <a:ln>
            <a:noFill/>
          </a:ln>
        </p:spPr>
      </p:pic>
      <p:pic>
        <p:nvPicPr>
          <p:cNvPr id="49" name="Google Shape;289;p13">
            <a:extLst>
              <a:ext uri="{FF2B5EF4-FFF2-40B4-BE49-F238E27FC236}">
                <a16:creationId xmlns:a16="http://schemas.microsoft.com/office/drawing/2014/main" id="{BD54ECB3-4B12-3DB3-E054-D32470AE6FC2}"/>
              </a:ext>
            </a:extLst>
          </p:cNvPr>
          <p:cNvPicPr preferRelativeResize="0"/>
          <p:nvPr/>
        </p:nvPicPr>
        <p:blipFill rotWithShape="1">
          <a:blip r:embed="rId63">
            <a:alphaModFix/>
          </a:blip>
          <a:srcRect/>
          <a:stretch/>
        </p:blipFill>
        <p:spPr>
          <a:xfrm>
            <a:off x="8991618" y="7629551"/>
            <a:ext cx="665101" cy="599963"/>
          </a:xfrm>
          <a:prstGeom prst="rect">
            <a:avLst/>
          </a:prstGeom>
          <a:noFill/>
          <a:ln>
            <a:noFill/>
          </a:ln>
        </p:spPr>
      </p:pic>
      <p:pic>
        <p:nvPicPr>
          <p:cNvPr id="50" name="Google Shape;290;p13">
            <a:extLst>
              <a:ext uri="{FF2B5EF4-FFF2-40B4-BE49-F238E27FC236}">
                <a16:creationId xmlns:a16="http://schemas.microsoft.com/office/drawing/2014/main" id="{AB0CCADA-A2A5-E44A-78AE-499F99737711}"/>
              </a:ext>
            </a:extLst>
          </p:cNvPr>
          <p:cNvPicPr preferRelativeResize="0"/>
          <p:nvPr/>
        </p:nvPicPr>
        <p:blipFill rotWithShape="1">
          <a:blip r:embed="rId64">
            <a:alphaModFix/>
          </a:blip>
          <a:srcRect/>
          <a:stretch/>
        </p:blipFill>
        <p:spPr>
          <a:xfrm>
            <a:off x="11092530" y="7680919"/>
            <a:ext cx="444086" cy="447827"/>
          </a:xfrm>
          <a:prstGeom prst="rect">
            <a:avLst/>
          </a:prstGeom>
          <a:noFill/>
          <a:ln>
            <a:noFill/>
          </a:ln>
        </p:spPr>
      </p:pic>
      <p:sp>
        <p:nvSpPr>
          <p:cNvPr id="51" name="Google Shape;176;p13">
            <a:extLst>
              <a:ext uri="{FF2B5EF4-FFF2-40B4-BE49-F238E27FC236}">
                <a16:creationId xmlns:a16="http://schemas.microsoft.com/office/drawing/2014/main" id="{0A7C88A4-6285-E41F-A239-33A2CF66E7B8}"/>
              </a:ext>
            </a:extLst>
          </p:cNvPr>
          <p:cNvSpPr txBox="1"/>
          <p:nvPr/>
        </p:nvSpPr>
        <p:spPr>
          <a:xfrm>
            <a:off x="8869338" y="7279101"/>
            <a:ext cx="8174681" cy="2923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　私たちのチームでは、板のフレームや部品の設計に</a:t>
            </a:r>
            <a:r>
              <a:rPr lang="en-US" altLang="ja-JP" sz="700" b="1" dirty="0">
                <a:latin typeface="游ゴシック" panose="020B0400000000000000" pitchFamily="50" charset="-128"/>
                <a:ea typeface="游ゴシック" panose="020B0400000000000000" pitchFamily="50" charset="-128"/>
              </a:rPr>
              <a:t>Autodesk Fusion</a:t>
            </a:r>
            <a:r>
              <a:rPr lang="ja-JP" altLang="en-US" sz="700" dirty="0">
                <a:latin typeface="游ゴシック" panose="020B0400000000000000" pitchFamily="50" charset="-128"/>
                <a:ea typeface="游ゴシック" panose="020B0400000000000000" pitchFamily="50" charset="-128"/>
              </a:rPr>
              <a:t>を使用しています。回路製作には</a:t>
            </a:r>
            <a:r>
              <a:rPr lang="en-US" altLang="ja-JP" sz="700" b="1" dirty="0" err="1">
                <a:latin typeface="游ゴシック" panose="020B0400000000000000" pitchFamily="50" charset="-128"/>
                <a:ea typeface="游ゴシック" panose="020B0400000000000000" pitchFamily="50" charset="-128"/>
              </a:rPr>
              <a:t>KiCad</a:t>
            </a:r>
            <a:r>
              <a:rPr lang="ja-JP" altLang="en-US" sz="700" dirty="0">
                <a:latin typeface="游ゴシック" panose="020B0400000000000000" pitchFamily="50" charset="-128"/>
                <a:ea typeface="游ゴシック" panose="020B0400000000000000" pitchFamily="50" charset="-128"/>
              </a:rPr>
              <a:t>を使用しています。ロボットのプログラムは</a:t>
            </a:r>
            <a:r>
              <a:rPr lang="en-US" altLang="ja-JP" sz="700" b="1" dirty="0">
                <a:latin typeface="游ゴシック" panose="020B0400000000000000" pitchFamily="50" charset="-128"/>
                <a:ea typeface="游ゴシック" panose="020B0400000000000000" pitchFamily="50" charset="-128"/>
              </a:rPr>
              <a:t>Visual Studio</a:t>
            </a:r>
            <a:r>
              <a:rPr lang="ja-JP" altLang="en-US" sz="700" dirty="0">
                <a:latin typeface="游ゴシック" panose="020B0400000000000000" pitchFamily="50" charset="-128"/>
                <a:ea typeface="游ゴシック" panose="020B0400000000000000" pitchFamily="50" charset="-128"/>
              </a:rPr>
              <a:t>で組んでいます。</a:t>
            </a:r>
            <a:endParaRPr lang="ja-JP" altLang="en-US" sz="400" b="0" i="0" u="none" strike="noStrike" cap="none" dirty="0">
              <a:solidFill>
                <a:srgbClr val="000000"/>
              </a:solidFill>
              <a:latin typeface="游ゴシック" panose="020B0400000000000000" pitchFamily="50" charset="-128"/>
              <a:ea typeface="游ゴシック" panose="020B0400000000000000" pitchFamily="50" charset="-128"/>
              <a:cs typeface="Meiryo"/>
              <a:sym typeface="Meiryo"/>
            </a:endParaRPr>
          </a:p>
        </p:txBody>
      </p:sp>
      <p:sp>
        <p:nvSpPr>
          <p:cNvPr id="58" name="矢印: 山形 57">
            <a:extLst>
              <a:ext uri="{FF2B5EF4-FFF2-40B4-BE49-F238E27FC236}">
                <a16:creationId xmlns:a16="http://schemas.microsoft.com/office/drawing/2014/main" id="{25B9381A-9616-7DAE-A8FA-4A6A95C1858D}"/>
              </a:ext>
            </a:extLst>
          </p:cNvPr>
          <p:cNvSpPr/>
          <p:nvPr/>
        </p:nvSpPr>
        <p:spPr>
          <a:xfrm>
            <a:off x="1531620" y="5838259"/>
            <a:ext cx="1675130"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0" name="テキスト ボックス 119">
            <a:extLst>
              <a:ext uri="{FF2B5EF4-FFF2-40B4-BE49-F238E27FC236}">
                <a16:creationId xmlns:a16="http://schemas.microsoft.com/office/drawing/2014/main" id="{13BC2755-B4FF-F9E2-C222-35524C69B67B}"/>
              </a:ext>
            </a:extLst>
          </p:cNvPr>
          <p:cNvSpPr txBox="1"/>
          <p:nvPr/>
        </p:nvSpPr>
        <p:spPr>
          <a:xfrm>
            <a:off x="31628" y="5342493"/>
            <a:ext cx="8813922" cy="50783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dirty="0">
                <a:latin typeface="游ゴシック" panose="020B0400000000000000" pitchFamily="50" charset="-128"/>
                <a:ea typeface="游ゴシック" panose="020B0400000000000000" pitchFamily="50" charset="-128"/>
              </a:rPr>
              <a:t>昨シーズンからロボカップ・ライトウェイトに参加し、今年で</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年目になります。私たちのチームは、ほとんどのメンバーが高校生になってから競技を始めたため、</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技術力も経験もほとんどありませんでした。しかし、限られた時間の中でメンバー全員が成長し、チーム全体の実力を高めて、世界優勝を目指せるように</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チームの方針を考えました。今回は、その方針についてご紹介したいと思います。</a:t>
            </a:r>
          </a:p>
        </p:txBody>
      </p:sp>
      <p:sp>
        <p:nvSpPr>
          <p:cNvPr id="75" name="テキスト ボックス 74">
            <a:extLst>
              <a:ext uri="{FF2B5EF4-FFF2-40B4-BE49-F238E27FC236}">
                <a16:creationId xmlns:a16="http://schemas.microsoft.com/office/drawing/2014/main" id="{7439490F-17BC-2F0E-D830-482042EC0CA2}"/>
              </a:ext>
            </a:extLst>
          </p:cNvPr>
          <p:cNvSpPr txBox="1"/>
          <p:nvPr/>
        </p:nvSpPr>
        <p:spPr>
          <a:xfrm>
            <a:off x="98305" y="4928975"/>
            <a:ext cx="948399" cy="523220"/>
          </a:xfrm>
          <a:prstGeom prst="rect">
            <a:avLst/>
          </a:prstGeom>
          <a:noFill/>
        </p:spPr>
        <p:txBody>
          <a:bodyPr wrap="square" rtlCol="0">
            <a:spAutoFit/>
          </a:bodyPr>
          <a:lstStyle/>
          <a:p>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P</a:t>
            </a:r>
            <a:r>
              <a:rPr kumimoji="1" lang="en-US" altLang="ja-JP" sz="2000" b="1"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olicy</a:t>
            </a:r>
          </a:p>
        </p:txBody>
      </p:sp>
      <p:sp>
        <p:nvSpPr>
          <p:cNvPr id="76" name="テキスト ボックス 75">
            <a:extLst>
              <a:ext uri="{FF2B5EF4-FFF2-40B4-BE49-F238E27FC236}">
                <a16:creationId xmlns:a16="http://schemas.microsoft.com/office/drawing/2014/main" id="{E6DC77A6-79AF-A06B-39A6-3DB549E67506}"/>
              </a:ext>
            </a:extLst>
          </p:cNvPr>
          <p:cNvSpPr txBox="1"/>
          <p:nvPr/>
        </p:nvSpPr>
        <p:spPr>
          <a:xfrm>
            <a:off x="8897053" y="6882948"/>
            <a:ext cx="1720725" cy="523220"/>
          </a:xfrm>
          <a:prstGeom prst="rect">
            <a:avLst/>
          </a:prstGeom>
          <a:noFill/>
        </p:spPr>
        <p:txBody>
          <a:bodyPr wrap="square" rtlCol="0">
            <a:spAutoFit/>
          </a:bodyPr>
          <a:lstStyle/>
          <a:p>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T</a:t>
            </a:r>
            <a:r>
              <a:rPr kumimoji="1" lang="en-US" altLang="ja-JP" sz="2000" b="1"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ool</a:t>
            </a:r>
          </a:p>
        </p:txBody>
      </p:sp>
      <p:sp>
        <p:nvSpPr>
          <p:cNvPr id="81" name="正方形/長方形 80">
            <a:extLst>
              <a:ext uri="{FF2B5EF4-FFF2-40B4-BE49-F238E27FC236}">
                <a16:creationId xmlns:a16="http://schemas.microsoft.com/office/drawing/2014/main" id="{EC65EB1B-E1A5-0411-5577-BF5E49B7E7AE}"/>
              </a:ext>
            </a:extLst>
          </p:cNvPr>
          <p:cNvSpPr/>
          <p:nvPr/>
        </p:nvSpPr>
        <p:spPr>
          <a:xfrm>
            <a:off x="127582" y="6116374"/>
            <a:ext cx="1326567" cy="927363"/>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124">
            <a:extLst>
              <a:ext uri="{FF2B5EF4-FFF2-40B4-BE49-F238E27FC236}">
                <a16:creationId xmlns:a16="http://schemas.microsoft.com/office/drawing/2014/main" id="{86A8BBA4-76A1-3083-5293-D3EB2A369EA3}"/>
              </a:ext>
            </a:extLst>
          </p:cNvPr>
          <p:cNvSpPr txBox="1"/>
          <p:nvPr/>
        </p:nvSpPr>
        <p:spPr>
          <a:xfrm>
            <a:off x="128683" y="6172517"/>
            <a:ext cx="1137326" cy="49244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rgbClr val="15A7C7"/>
                </a:solidFill>
                <a:latin typeface="游ゴシック" panose="020B0400000000000000" pitchFamily="50" charset="-128"/>
                <a:ea typeface="游ゴシック" panose="020B0400000000000000" pitchFamily="50" charset="-128"/>
              </a:rPr>
              <a:t>チームの各メンバーが、</a:t>
            </a:r>
            <a:br>
              <a:rPr lang="ja-JP" altLang="en-US" sz="800" b="1" dirty="0">
                <a:solidFill>
                  <a:srgbClr val="15A7C7"/>
                </a:solidFill>
                <a:latin typeface="游ゴシック" panose="020B0400000000000000" pitchFamily="50" charset="-128"/>
                <a:ea typeface="游ゴシック" panose="020B0400000000000000" pitchFamily="50" charset="-128"/>
              </a:rPr>
            </a:br>
            <a:r>
              <a:rPr lang="ja-JP" altLang="en-US" sz="800" b="1" dirty="0">
                <a:solidFill>
                  <a:srgbClr val="15A7C7"/>
                </a:solidFill>
                <a:latin typeface="游ゴシック" panose="020B0400000000000000" pitchFamily="50" charset="-128"/>
                <a:ea typeface="游ゴシック" panose="020B0400000000000000" pitchFamily="50" charset="-128"/>
              </a:rPr>
              <a:t>単独で単純なロボットを組み立てられる程度の</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技術力を身につける</a:t>
            </a:r>
            <a:r>
              <a:rPr lang="ja-JP" altLang="en-US" sz="800" b="1" dirty="0">
                <a:solidFill>
                  <a:srgbClr val="15A7C7"/>
                </a:solidFill>
              </a:rPr>
              <a:t>。</a:t>
            </a:r>
            <a:endParaRPr lang="en-US" altLang="ja-JP" sz="800" b="1" dirty="0">
              <a:solidFill>
                <a:srgbClr val="15A7C7"/>
              </a:solidFill>
              <a:latin typeface="游ゴシック" panose="020B0400000000000000" pitchFamily="50" charset="-128"/>
              <a:ea typeface="游ゴシック" panose="020B0400000000000000" pitchFamily="50" charset="-128"/>
            </a:endParaRPr>
          </a:p>
        </p:txBody>
      </p:sp>
      <p:sp>
        <p:nvSpPr>
          <p:cNvPr id="54" name="フローチャート: 他ページ結合子 53">
            <a:extLst>
              <a:ext uri="{FF2B5EF4-FFF2-40B4-BE49-F238E27FC236}">
                <a16:creationId xmlns:a16="http://schemas.microsoft.com/office/drawing/2014/main" id="{AA7618E5-9B85-30DA-AEE3-77A7501CFD96}"/>
              </a:ext>
            </a:extLst>
          </p:cNvPr>
          <p:cNvSpPr/>
          <p:nvPr/>
        </p:nvSpPr>
        <p:spPr>
          <a:xfrm rot="16200000">
            <a:off x="811559" y="5147615"/>
            <a:ext cx="228246" cy="1596196"/>
          </a:xfrm>
          <a:prstGeom prst="flowChartOffpageConnector">
            <a:avLst/>
          </a:prstGeom>
          <a:solidFill>
            <a:srgbClr val="73C7DB"/>
          </a:solidFill>
          <a:ln w="3175">
            <a:noFill/>
          </a:ln>
        </p:spPr>
        <p:style>
          <a:lnRef idx="2">
            <a:schemeClr val="accent1">
              <a:shade val="15000"/>
            </a:schemeClr>
          </a:lnRef>
          <a:fillRef idx="1">
            <a:schemeClr val="accent1"/>
          </a:fillRef>
          <a:effectRef idx="0">
            <a:schemeClr val="accent1"/>
          </a:effectRef>
          <a:fontRef idx="minor">
            <a:schemeClr val="lt1"/>
          </a:fontRef>
        </p:style>
        <p:txBody>
          <a:bodyPr vert="eaVert" lIns="0" tIns="0" rIns="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ltLang="ja-JP" sz="500">
              <a:solidFill>
                <a:schemeClr val="tx1"/>
              </a:solidFill>
            </a:endParaRPr>
          </a:p>
        </p:txBody>
      </p:sp>
      <p:sp>
        <p:nvSpPr>
          <p:cNvPr id="60" name="テキスト ボックス 126">
            <a:extLst>
              <a:ext uri="{FF2B5EF4-FFF2-40B4-BE49-F238E27FC236}">
                <a16:creationId xmlns:a16="http://schemas.microsoft.com/office/drawing/2014/main" id="{DD4ABAAE-26E8-0B12-E42E-2A5D74082C2F}"/>
              </a:ext>
            </a:extLst>
          </p:cNvPr>
          <p:cNvSpPr txBox="1"/>
          <p:nvPr/>
        </p:nvSpPr>
        <p:spPr>
          <a:xfrm>
            <a:off x="155233" y="5860675"/>
            <a:ext cx="1283324"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dirty="0">
                <a:solidFill>
                  <a:schemeClr val="bg1"/>
                </a:solidFill>
                <a:latin typeface="游ゴシック" panose="020B0400000000000000" pitchFamily="50" charset="-128"/>
                <a:ea typeface="游ゴシック" panose="020B0400000000000000" pitchFamily="50" charset="-128"/>
              </a:rPr>
              <a:t>１年目（前半）</a:t>
            </a:r>
            <a:endParaRPr lang="en-US" altLang="ja-JP" sz="1200" dirty="0">
              <a:solidFill>
                <a:schemeClr val="bg1"/>
              </a:solidFill>
              <a:latin typeface="游ゴシック" panose="020B0400000000000000" pitchFamily="50" charset="-128"/>
              <a:ea typeface="游ゴシック" panose="020B0400000000000000" pitchFamily="50" charset="-128"/>
            </a:endParaRPr>
          </a:p>
        </p:txBody>
      </p:sp>
      <p:sp>
        <p:nvSpPr>
          <p:cNvPr id="83" name="正方形/長方形 82">
            <a:extLst>
              <a:ext uri="{FF2B5EF4-FFF2-40B4-BE49-F238E27FC236}">
                <a16:creationId xmlns:a16="http://schemas.microsoft.com/office/drawing/2014/main" id="{38F83419-97ED-C973-7C31-B566702F5B13}"/>
              </a:ext>
            </a:extLst>
          </p:cNvPr>
          <p:cNvSpPr/>
          <p:nvPr/>
        </p:nvSpPr>
        <p:spPr>
          <a:xfrm>
            <a:off x="1500187" y="6120130"/>
            <a:ext cx="1437957" cy="917575"/>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124">
            <a:extLst>
              <a:ext uri="{FF2B5EF4-FFF2-40B4-BE49-F238E27FC236}">
                <a16:creationId xmlns:a16="http://schemas.microsoft.com/office/drawing/2014/main" id="{9448A540-A901-B8C0-1762-324BBB211ABF}"/>
              </a:ext>
            </a:extLst>
          </p:cNvPr>
          <p:cNvSpPr txBox="1"/>
          <p:nvPr/>
        </p:nvSpPr>
        <p:spPr>
          <a:xfrm>
            <a:off x="1511986" y="6149947"/>
            <a:ext cx="1374145"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rgbClr val="15A7C7"/>
                </a:solidFill>
                <a:latin typeface="游ゴシック" panose="020B0400000000000000" pitchFamily="50" charset="-128"/>
                <a:ea typeface="游ゴシック" panose="020B0400000000000000" pitchFamily="50" charset="-128"/>
              </a:rPr>
              <a:t>単独でロボットを作った経験からチーム内で担当分けをし、</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限られた時間の中で、</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各メンバーが特化した</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技術を習得する。</a:t>
            </a:r>
            <a:endParaRPr lang="en-US" altLang="ja-JP" sz="500" b="1" dirty="0">
              <a:solidFill>
                <a:srgbClr val="15A7C7"/>
              </a:solidFill>
              <a:latin typeface="游ゴシック" panose="020B0400000000000000" pitchFamily="50" charset="-128"/>
              <a:ea typeface="游ゴシック" panose="020B0400000000000000" pitchFamily="50" charset="-128"/>
            </a:endParaRPr>
          </a:p>
        </p:txBody>
      </p:sp>
      <p:sp>
        <p:nvSpPr>
          <p:cNvPr id="86" name="テキスト ボックス 126">
            <a:extLst>
              <a:ext uri="{FF2B5EF4-FFF2-40B4-BE49-F238E27FC236}">
                <a16:creationId xmlns:a16="http://schemas.microsoft.com/office/drawing/2014/main" id="{4E3AD919-19B0-22A2-40A3-0FEC79B966FE}"/>
              </a:ext>
            </a:extLst>
          </p:cNvPr>
          <p:cNvSpPr txBox="1"/>
          <p:nvPr/>
        </p:nvSpPr>
        <p:spPr>
          <a:xfrm>
            <a:off x="1812065" y="5844392"/>
            <a:ext cx="1256654"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dirty="0">
                <a:solidFill>
                  <a:schemeClr val="bg1"/>
                </a:solidFill>
                <a:latin typeface="游ゴシック" panose="020B0400000000000000" pitchFamily="50" charset="-128"/>
                <a:ea typeface="游ゴシック" panose="020B0400000000000000" pitchFamily="50" charset="-128"/>
              </a:rPr>
              <a:t>１年目（後半）</a:t>
            </a:r>
            <a:endParaRPr lang="en-US" altLang="ja-JP" sz="1200" dirty="0">
              <a:solidFill>
                <a:schemeClr val="bg1"/>
              </a:solidFill>
              <a:latin typeface="游ゴシック" panose="020B0400000000000000" pitchFamily="50" charset="-128"/>
              <a:ea typeface="游ゴシック" panose="020B0400000000000000" pitchFamily="50" charset="-128"/>
            </a:endParaRPr>
          </a:p>
        </p:txBody>
      </p:sp>
      <p:sp>
        <p:nvSpPr>
          <p:cNvPr id="87" name="矢印: 山形 86">
            <a:extLst>
              <a:ext uri="{FF2B5EF4-FFF2-40B4-BE49-F238E27FC236}">
                <a16:creationId xmlns:a16="http://schemas.microsoft.com/office/drawing/2014/main" id="{A17ED834-63E3-985F-04DA-DE1820C9502E}"/>
              </a:ext>
            </a:extLst>
          </p:cNvPr>
          <p:cNvSpPr/>
          <p:nvPr/>
        </p:nvSpPr>
        <p:spPr>
          <a:xfrm>
            <a:off x="3013210" y="5839936"/>
            <a:ext cx="1756909"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8" name="正方形/長方形 87">
            <a:extLst>
              <a:ext uri="{FF2B5EF4-FFF2-40B4-BE49-F238E27FC236}">
                <a16:creationId xmlns:a16="http://schemas.microsoft.com/office/drawing/2014/main" id="{C5A66AB1-5596-EAF1-A840-4F4B936ECE0D}"/>
              </a:ext>
            </a:extLst>
          </p:cNvPr>
          <p:cNvSpPr/>
          <p:nvPr/>
        </p:nvSpPr>
        <p:spPr>
          <a:xfrm>
            <a:off x="2978262" y="6110604"/>
            <a:ext cx="1509283" cy="927101"/>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a:extLst>
              <a:ext uri="{FF2B5EF4-FFF2-40B4-BE49-F238E27FC236}">
                <a16:creationId xmlns:a16="http://schemas.microsoft.com/office/drawing/2014/main" id="{44D00729-F118-9250-EC25-D3AAC047E7FB}"/>
              </a:ext>
            </a:extLst>
          </p:cNvPr>
          <p:cNvSpPr/>
          <p:nvPr/>
        </p:nvSpPr>
        <p:spPr>
          <a:xfrm>
            <a:off x="4511689" y="6114771"/>
            <a:ext cx="1339519" cy="923728"/>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A1530385-2CC0-0198-E636-ED572767C3B7}"/>
              </a:ext>
            </a:extLst>
          </p:cNvPr>
          <p:cNvSpPr/>
          <p:nvPr/>
        </p:nvSpPr>
        <p:spPr>
          <a:xfrm>
            <a:off x="5889577" y="6110604"/>
            <a:ext cx="1485631" cy="930276"/>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矢印: 山形 90">
            <a:extLst>
              <a:ext uri="{FF2B5EF4-FFF2-40B4-BE49-F238E27FC236}">
                <a16:creationId xmlns:a16="http://schemas.microsoft.com/office/drawing/2014/main" id="{1989F83E-EB46-6FC0-6BBB-56B445A731DC}"/>
              </a:ext>
            </a:extLst>
          </p:cNvPr>
          <p:cNvSpPr/>
          <p:nvPr/>
        </p:nvSpPr>
        <p:spPr>
          <a:xfrm>
            <a:off x="4561023" y="5839936"/>
            <a:ext cx="1575936"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2" name="矢印: 山形 91">
            <a:extLst>
              <a:ext uri="{FF2B5EF4-FFF2-40B4-BE49-F238E27FC236}">
                <a16:creationId xmlns:a16="http://schemas.microsoft.com/office/drawing/2014/main" id="{06DA9DA4-A759-2FFA-C832-DB8F49405B89}"/>
              </a:ext>
            </a:extLst>
          </p:cNvPr>
          <p:cNvSpPr/>
          <p:nvPr/>
        </p:nvSpPr>
        <p:spPr>
          <a:xfrm>
            <a:off x="5937250" y="5842167"/>
            <a:ext cx="1728471"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7" name="テキスト ボックス 1024">
            <a:extLst>
              <a:ext uri="{FF2B5EF4-FFF2-40B4-BE49-F238E27FC236}">
                <a16:creationId xmlns:a16="http://schemas.microsoft.com/office/drawing/2014/main" id="{988996F3-5284-F411-E77A-E49AB33A2EB0}"/>
              </a:ext>
            </a:extLst>
          </p:cNvPr>
          <p:cNvSpPr txBox="1"/>
          <p:nvPr/>
        </p:nvSpPr>
        <p:spPr>
          <a:xfrm>
            <a:off x="2963414" y="6125168"/>
            <a:ext cx="1563624" cy="86177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rgbClr val="15A7C7"/>
                </a:solidFill>
                <a:latin typeface="游ゴシック" panose="020B0400000000000000" pitchFamily="50" charset="-128"/>
                <a:ea typeface="游ゴシック" panose="020B0400000000000000" pitchFamily="50" charset="-128"/>
              </a:rPr>
              <a:t>ジャパンオープンの反省を踏まえ、</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実装したい機構について</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話し合い、必要な技術を</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考えた上で計画を立てる。</a:t>
            </a:r>
            <a:br>
              <a:rPr lang="ja-JP" altLang="en-US" sz="800" b="1" dirty="0">
                <a:solidFill>
                  <a:srgbClr val="15A7C7"/>
                </a:solidFill>
                <a:latin typeface="游ゴシック" panose="020B0400000000000000" pitchFamily="50" charset="-128"/>
                <a:ea typeface="游ゴシック" panose="020B0400000000000000" pitchFamily="50" charset="-128"/>
              </a:rPr>
            </a:br>
            <a:r>
              <a:rPr lang="ja-JP" altLang="en-US" sz="800" b="1" dirty="0">
                <a:solidFill>
                  <a:srgbClr val="15A7C7"/>
                </a:solidFill>
                <a:latin typeface="游ゴシック" panose="020B0400000000000000" pitchFamily="50" charset="-128"/>
                <a:ea typeface="游ゴシック" panose="020B0400000000000000" pitchFamily="50" charset="-128"/>
              </a:rPr>
              <a:t>手順をしっかり踏みながら、</a:t>
            </a:r>
            <a:br>
              <a:rPr lang="ja-JP" altLang="en-US" sz="800" b="1" dirty="0">
                <a:solidFill>
                  <a:srgbClr val="15A7C7"/>
                </a:solidFill>
                <a:latin typeface="游ゴシック" panose="020B0400000000000000" pitchFamily="50" charset="-128"/>
                <a:ea typeface="游ゴシック" panose="020B0400000000000000" pitchFamily="50" charset="-128"/>
              </a:rPr>
            </a:br>
            <a:r>
              <a:rPr lang="ja-JP" altLang="en-US" sz="800" b="1" dirty="0">
                <a:solidFill>
                  <a:srgbClr val="15A7C7"/>
                </a:solidFill>
                <a:latin typeface="游ゴシック" panose="020B0400000000000000" pitchFamily="50" charset="-128"/>
                <a:ea typeface="游ゴシック" panose="020B0400000000000000" pitchFamily="50" charset="-128"/>
              </a:rPr>
              <a:t>チーム全体の技術力を</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向上させる。</a:t>
            </a:r>
            <a:endParaRPr lang="en-US" altLang="ja-JP" sz="500" b="1" dirty="0">
              <a:solidFill>
                <a:srgbClr val="15A7C7"/>
              </a:solidFill>
              <a:latin typeface="游ゴシック" panose="020B0400000000000000" pitchFamily="50" charset="-128"/>
              <a:ea typeface="游ゴシック" panose="020B0400000000000000" pitchFamily="50" charset="-128"/>
            </a:endParaRPr>
          </a:p>
        </p:txBody>
      </p:sp>
      <p:sp>
        <p:nvSpPr>
          <p:cNvPr id="93" name="矢印: 山形 92">
            <a:extLst>
              <a:ext uri="{FF2B5EF4-FFF2-40B4-BE49-F238E27FC236}">
                <a16:creationId xmlns:a16="http://schemas.microsoft.com/office/drawing/2014/main" id="{FF782370-CE3B-1071-5ED4-32D38D56BC4F}"/>
              </a:ext>
            </a:extLst>
          </p:cNvPr>
          <p:cNvSpPr/>
          <p:nvPr/>
        </p:nvSpPr>
        <p:spPr>
          <a:xfrm>
            <a:off x="7467600" y="5841365"/>
            <a:ext cx="1141096"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5" name="正方形/長方形 94">
            <a:extLst>
              <a:ext uri="{FF2B5EF4-FFF2-40B4-BE49-F238E27FC236}">
                <a16:creationId xmlns:a16="http://schemas.microsoft.com/office/drawing/2014/main" id="{C5CE55C5-9195-18FE-555B-E5BE011568FC}"/>
              </a:ext>
            </a:extLst>
          </p:cNvPr>
          <p:cNvSpPr/>
          <p:nvPr/>
        </p:nvSpPr>
        <p:spPr>
          <a:xfrm>
            <a:off x="7426696" y="6110904"/>
            <a:ext cx="1391549" cy="920451"/>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126">
            <a:extLst>
              <a:ext uri="{FF2B5EF4-FFF2-40B4-BE49-F238E27FC236}">
                <a16:creationId xmlns:a16="http://schemas.microsoft.com/office/drawing/2014/main" id="{4C7CBECB-9256-EBC4-0ADC-CE559536BAD7}"/>
              </a:ext>
            </a:extLst>
          </p:cNvPr>
          <p:cNvSpPr txBox="1"/>
          <p:nvPr/>
        </p:nvSpPr>
        <p:spPr>
          <a:xfrm>
            <a:off x="3327341" y="5861646"/>
            <a:ext cx="1283324"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400" b="1" dirty="0">
                <a:solidFill>
                  <a:schemeClr val="bg1"/>
                </a:solidFill>
                <a:latin typeface="游ゴシック" panose="020B0400000000000000" pitchFamily="50" charset="-128"/>
                <a:ea typeface="游ゴシック" panose="020B0400000000000000" pitchFamily="50" charset="-128"/>
              </a:rPr>
              <a:t>2</a:t>
            </a:r>
            <a:r>
              <a:rPr lang="ja-JP" altLang="en-US" sz="1400" b="1" dirty="0">
                <a:solidFill>
                  <a:schemeClr val="bg1"/>
                </a:solidFill>
                <a:latin typeface="游ゴシック" panose="020B0400000000000000" pitchFamily="50" charset="-128"/>
                <a:ea typeface="游ゴシック" panose="020B0400000000000000" pitchFamily="50" charset="-128"/>
              </a:rPr>
              <a:t>年目（前半）</a:t>
            </a:r>
            <a:endParaRPr lang="en-US" altLang="ja-JP" sz="1200" dirty="0">
              <a:solidFill>
                <a:schemeClr val="bg1"/>
              </a:solidFill>
              <a:latin typeface="游ゴシック" panose="020B0400000000000000" pitchFamily="50" charset="-128"/>
              <a:ea typeface="游ゴシック" panose="020B0400000000000000" pitchFamily="50" charset="-128"/>
            </a:endParaRPr>
          </a:p>
        </p:txBody>
      </p:sp>
      <p:sp>
        <p:nvSpPr>
          <p:cNvPr id="98" name="テキスト ボックス 126">
            <a:extLst>
              <a:ext uri="{FF2B5EF4-FFF2-40B4-BE49-F238E27FC236}">
                <a16:creationId xmlns:a16="http://schemas.microsoft.com/office/drawing/2014/main" id="{9FD523FC-61E3-4CFA-3952-2E25F6333BEC}"/>
              </a:ext>
            </a:extLst>
          </p:cNvPr>
          <p:cNvSpPr txBox="1"/>
          <p:nvPr/>
        </p:nvSpPr>
        <p:spPr>
          <a:xfrm>
            <a:off x="4859007" y="5859853"/>
            <a:ext cx="1283324"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400" b="1" dirty="0">
                <a:solidFill>
                  <a:schemeClr val="bg1"/>
                </a:solidFill>
                <a:latin typeface="游ゴシック" panose="020B0400000000000000" pitchFamily="50" charset="-128"/>
                <a:ea typeface="游ゴシック" panose="020B0400000000000000" pitchFamily="50" charset="-128"/>
              </a:rPr>
              <a:t>2</a:t>
            </a:r>
            <a:r>
              <a:rPr lang="ja-JP" altLang="en-US" sz="1400" b="1" dirty="0">
                <a:solidFill>
                  <a:schemeClr val="bg1"/>
                </a:solidFill>
                <a:latin typeface="游ゴシック" panose="020B0400000000000000" pitchFamily="50" charset="-128"/>
                <a:ea typeface="游ゴシック" panose="020B0400000000000000" pitchFamily="50" charset="-128"/>
              </a:rPr>
              <a:t>年目（後半）</a:t>
            </a:r>
            <a:endParaRPr lang="en-US" altLang="ja-JP" sz="1200" dirty="0">
              <a:solidFill>
                <a:schemeClr val="bg1"/>
              </a:solidFill>
              <a:latin typeface="游ゴシック" panose="020B0400000000000000" pitchFamily="50" charset="-128"/>
              <a:ea typeface="游ゴシック" panose="020B0400000000000000" pitchFamily="50" charset="-128"/>
            </a:endParaRPr>
          </a:p>
        </p:txBody>
      </p:sp>
      <p:sp>
        <p:nvSpPr>
          <p:cNvPr id="99" name="テキスト ボックス 126">
            <a:extLst>
              <a:ext uri="{FF2B5EF4-FFF2-40B4-BE49-F238E27FC236}">
                <a16:creationId xmlns:a16="http://schemas.microsoft.com/office/drawing/2014/main" id="{2358EEC4-B5E5-2CA0-242F-D922215F375C}"/>
              </a:ext>
            </a:extLst>
          </p:cNvPr>
          <p:cNvSpPr txBox="1"/>
          <p:nvPr/>
        </p:nvSpPr>
        <p:spPr>
          <a:xfrm>
            <a:off x="6224188" y="5868508"/>
            <a:ext cx="1283637" cy="18466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200" b="1" dirty="0">
                <a:solidFill>
                  <a:schemeClr val="bg1"/>
                </a:solidFill>
                <a:latin typeface="游ゴシック" panose="020B0400000000000000" pitchFamily="50" charset="-128"/>
                <a:ea typeface="游ゴシック" panose="020B0400000000000000" pitchFamily="50" charset="-128"/>
              </a:rPr>
              <a:t>世界大会に向けて</a:t>
            </a:r>
            <a:endParaRPr lang="en-US" altLang="ja-JP" sz="1200" b="1" dirty="0">
              <a:solidFill>
                <a:schemeClr val="bg1"/>
              </a:solidFill>
              <a:latin typeface="游ゴシック" panose="020B0400000000000000" pitchFamily="50" charset="-128"/>
              <a:ea typeface="游ゴシック" panose="020B0400000000000000" pitchFamily="50" charset="-128"/>
            </a:endParaRPr>
          </a:p>
        </p:txBody>
      </p:sp>
      <p:sp>
        <p:nvSpPr>
          <p:cNvPr id="101" name="正方形/長方形 100">
            <a:extLst>
              <a:ext uri="{FF2B5EF4-FFF2-40B4-BE49-F238E27FC236}">
                <a16:creationId xmlns:a16="http://schemas.microsoft.com/office/drawing/2014/main" id="{8CA73D8D-0DAE-5093-6E28-7A5F83C81BD7}"/>
              </a:ext>
            </a:extLst>
          </p:cNvPr>
          <p:cNvSpPr/>
          <p:nvPr/>
        </p:nvSpPr>
        <p:spPr>
          <a:xfrm>
            <a:off x="8055572" y="5853999"/>
            <a:ext cx="747909" cy="191996"/>
          </a:xfrm>
          <a:prstGeom prst="rect">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26">
            <a:extLst>
              <a:ext uri="{FF2B5EF4-FFF2-40B4-BE49-F238E27FC236}">
                <a16:creationId xmlns:a16="http://schemas.microsoft.com/office/drawing/2014/main" id="{E6364CF5-D0DD-A01F-764E-39A73D0A3633}"/>
              </a:ext>
            </a:extLst>
          </p:cNvPr>
          <p:cNvSpPr txBox="1"/>
          <p:nvPr/>
        </p:nvSpPr>
        <p:spPr>
          <a:xfrm>
            <a:off x="7676055" y="6273790"/>
            <a:ext cx="954002" cy="55399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b="1" dirty="0">
                <a:latin typeface="游ゴシック" panose="020B0400000000000000" pitchFamily="50" charset="-128"/>
                <a:ea typeface="游ゴシック" panose="020B0400000000000000" pitchFamily="50" charset="-128"/>
              </a:rPr>
              <a:t>世界大会</a:t>
            </a:r>
            <a:r>
              <a:rPr lang="ja-JP" altLang="en-US" b="1" dirty="0">
                <a:solidFill>
                  <a:srgbClr val="FF0000"/>
                </a:solidFill>
                <a:latin typeface="游ゴシック" panose="020B0400000000000000" pitchFamily="50" charset="-128"/>
                <a:ea typeface="游ゴシック" panose="020B0400000000000000" pitchFamily="50" charset="-128"/>
              </a:rPr>
              <a:t>優勝</a:t>
            </a:r>
            <a:endParaRPr lang="en-US" altLang="ja-JP" sz="1600" dirty="0">
              <a:solidFill>
                <a:srgbClr val="FF0000"/>
              </a:solidFill>
              <a:latin typeface="游ゴシック" panose="020B0400000000000000" pitchFamily="50" charset="-128"/>
              <a:ea typeface="游ゴシック" panose="020B0400000000000000" pitchFamily="50" charset="-128"/>
            </a:endParaRPr>
          </a:p>
        </p:txBody>
      </p:sp>
      <p:sp>
        <p:nvSpPr>
          <p:cNvPr id="103" name="テキスト ボックス 1024">
            <a:extLst>
              <a:ext uri="{FF2B5EF4-FFF2-40B4-BE49-F238E27FC236}">
                <a16:creationId xmlns:a16="http://schemas.microsoft.com/office/drawing/2014/main" id="{99E53E85-9316-3EE3-D9D2-7CE420CFE06A}"/>
              </a:ext>
            </a:extLst>
          </p:cNvPr>
          <p:cNvSpPr txBox="1"/>
          <p:nvPr/>
        </p:nvSpPr>
        <p:spPr>
          <a:xfrm>
            <a:off x="4615918" y="6137465"/>
            <a:ext cx="1037169" cy="73866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rgbClr val="15A7C7"/>
                </a:solidFill>
                <a:latin typeface="游ゴシック" panose="020B0400000000000000" pitchFamily="50" charset="-128"/>
                <a:ea typeface="游ゴシック" panose="020B0400000000000000" pitchFamily="50" charset="-128"/>
              </a:rPr>
              <a:t>今までの試合経験からジャパンオープンで</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勝つためにさらに</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実装したい機構、</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戦略について</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話し合う。</a:t>
            </a:r>
            <a:endParaRPr lang="en-US" altLang="ja-JP" sz="800" b="1" dirty="0">
              <a:solidFill>
                <a:srgbClr val="15A7C7"/>
              </a:solidFill>
              <a:latin typeface="游ゴシック" panose="020B0400000000000000" pitchFamily="50" charset="-128"/>
              <a:ea typeface="游ゴシック" panose="020B0400000000000000" pitchFamily="50" charset="-128"/>
            </a:endParaRPr>
          </a:p>
        </p:txBody>
      </p:sp>
      <p:sp>
        <p:nvSpPr>
          <p:cNvPr id="100" name="テキスト ボックス 126">
            <a:extLst>
              <a:ext uri="{FF2B5EF4-FFF2-40B4-BE49-F238E27FC236}">
                <a16:creationId xmlns:a16="http://schemas.microsoft.com/office/drawing/2014/main" id="{D09F614E-F1C7-B23D-2CF8-1DF09E90D27C}"/>
              </a:ext>
            </a:extLst>
          </p:cNvPr>
          <p:cNvSpPr txBox="1"/>
          <p:nvPr/>
        </p:nvSpPr>
        <p:spPr>
          <a:xfrm>
            <a:off x="7945170" y="5850688"/>
            <a:ext cx="475466"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dirty="0">
                <a:solidFill>
                  <a:srgbClr val="FF0000"/>
                </a:solidFill>
                <a:latin typeface="游ゴシック" panose="020B0400000000000000" pitchFamily="50" charset="-128"/>
                <a:ea typeface="游ゴシック" panose="020B0400000000000000" pitchFamily="50" charset="-128"/>
              </a:rPr>
              <a:t>目標</a:t>
            </a:r>
            <a:endParaRPr lang="en-US" altLang="ja-JP" sz="1200" dirty="0">
              <a:solidFill>
                <a:srgbClr val="FF0000"/>
              </a:solidFill>
              <a:latin typeface="游ゴシック" panose="020B0400000000000000" pitchFamily="50" charset="-128"/>
              <a:ea typeface="游ゴシック" panose="020B0400000000000000" pitchFamily="50" charset="-128"/>
            </a:endParaRPr>
          </a:p>
        </p:txBody>
      </p:sp>
      <p:sp>
        <p:nvSpPr>
          <p:cNvPr id="104" name="テキスト ボックス 1024">
            <a:extLst>
              <a:ext uri="{FF2B5EF4-FFF2-40B4-BE49-F238E27FC236}">
                <a16:creationId xmlns:a16="http://schemas.microsoft.com/office/drawing/2014/main" id="{8630135A-11B0-8E50-91D9-EE91970195B5}"/>
              </a:ext>
            </a:extLst>
          </p:cNvPr>
          <p:cNvSpPr txBox="1"/>
          <p:nvPr/>
        </p:nvSpPr>
        <p:spPr>
          <a:xfrm>
            <a:off x="5965414" y="6149349"/>
            <a:ext cx="1326990"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rgbClr val="15A7C7"/>
                </a:solidFill>
                <a:latin typeface="游ゴシック" panose="020B0400000000000000" pitchFamily="50" charset="-128"/>
                <a:ea typeface="游ゴシック" panose="020B0400000000000000" pitchFamily="50" charset="-128"/>
              </a:rPr>
              <a:t>ジャパンオープンでの</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経験を踏まえて、</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世界大会に環境にも</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適応するために</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何をすればいいのか話し合う</a:t>
            </a:r>
            <a:endParaRPr lang="en-US" altLang="ja-JP" sz="800" b="1" dirty="0">
              <a:solidFill>
                <a:srgbClr val="15A7C7"/>
              </a:solidFill>
              <a:latin typeface="游ゴシック" panose="020B0400000000000000" pitchFamily="50" charset="-128"/>
              <a:ea typeface="游ゴシック" panose="020B0400000000000000" pitchFamily="50" charset="-128"/>
            </a:endParaRPr>
          </a:p>
        </p:txBody>
      </p:sp>
      <p:sp>
        <p:nvSpPr>
          <p:cNvPr id="113" name="正方形/長方形 112">
            <a:extLst>
              <a:ext uri="{FF2B5EF4-FFF2-40B4-BE49-F238E27FC236}">
                <a16:creationId xmlns:a16="http://schemas.microsoft.com/office/drawing/2014/main" id="{6B3766C8-05CF-502B-778B-A2BC965053D2}"/>
              </a:ext>
            </a:extLst>
          </p:cNvPr>
          <p:cNvSpPr/>
          <p:nvPr/>
        </p:nvSpPr>
        <p:spPr>
          <a:xfrm>
            <a:off x="128588" y="7211915"/>
            <a:ext cx="1333500" cy="1072320"/>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二等辺三角形 118">
            <a:extLst>
              <a:ext uri="{FF2B5EF4-FFF2-40B4-BE49-F238E27FC236}">
                <a16:creationId xmlns:a16="http://schemas.microsoft.com/office/drawing/2014/main" id="{A7B519D0-91A7-F9E5-BCA6-3208706CB779}"/>
              </a:ext>
            </a:extLst>
          </p:cNvPr>
          <p:cNvSpPr/>
          <p:nvPr/>
        </p:nvSpPr>
        <p:spPr>
          <a:xfrm>
            <a:off x="444569" y="6865092"/>
            <a:ext cx="717941" cy="283158"/>
          </a:xfrm>
          <a:prstGeom prst="triangl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3EABBF9C-801D-9F0A-8B32-E70DCE54F7C3}"/>
              </a:ext>
            </a:extLst>
          </p:cNvPr>
          <p:cNvSpPr/>
          <p:nvPr/>
        </p:nvSpPr>
        <p:spPr>
          <a:xfrm>
            <a:off x="2986088" y="7215293"/>
            <a:ext cx="1514475" cy="1072320"/>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DE44AB0B-7C78-CDDB-51AA-3239AC00D013}"/>
              </a:ext>
            </a:extLst>
          </p:cNvPr>
          <p:cNvSpPr/>
          <p:nvPr/>
        </p:nvSpPr>
        <p:spPr>
          <a:xfrm>
            <a:off x="4533900" y="7219950"/>
            <a:ext cx="1340644" cy="1064285"/>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0EC8284B-7E29-7F5A-49CF-71128AEDAA7E}"/>
              </a:ext>
            </a:extLst>
          </p:cNvPr>
          <p:cNvSpPr/>
          <p:nvPr/>
        </p:nvSpPr>
        <p:spPr>
          <a:xfrm>
            <a:off x="5918174" y="7222125"/>
            <a:ext cx="1466081" cy="1072320"/>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正方形/長方形 122">
            <a:extLst>
              <a:ext uri="{FF2B5EF4-FFF2-40B4-BE49-F238E27FC236}">
                <a16:creationId xmlns:a16="http://schemas.microsoft.com/office/drawing/2014/main" id="{0B98F736-1D06-2F08-16CB-514F7A9AB3CD}"/>
              </a:ext>
            </a:extLst>
          </p:cNvPr>
          <p:cNvSpPr/>
          <p:nvPr/>
        </p:nvSpPr>
        <p:spPr>
          <a:xfrm>
            <a:off x="7412830" y="7224506"/>
            <a:ext cx="1407319" cy="1072320"/>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8892A0BF-9F5F-4B23-E563-B37BAC783226}"/>
              </a:ext>
            </a:extLst>
          </p:cNvPr>
          <p:cNvSpPr/>
          <p:nvPr/>
        </p:nvSpPr>
        <p:spPr>
          <a:xfrm>
            <a:off x="1509713" y="7211915"/>
            <a:ext cx="1441879" cy="1072320"/>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二等辺三角形 140">
            <a:extLst>
              <a:ext uri="{FF2B5EF4-FFF2-40B4-BE49-F238E27FC236}">
                <a16:creationId xmlns:a16="http://schemas.microsoft.com/office/drawing/2014/main" id="{785369A4-E039-255C-A364-47D34C14F544}"/>
              </a:ext>
            </a:extLst>
          </p:cNvPr>
          <p:cNvSpPr/>
          <p:nvPr/>
        </p:nvSpPr>
        <p:spPr>
          <a:xfrm>
            <a:off x="1850266" y="6881154"/>
            <a:ext cx="717941" cy="283158"/>
          </a:xfrm>
          <a:prstGeom prst="triangl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二等辺三角形 141">
            <a:extLst>
              <a:ext uri="{FF2B5EF4-FFF2-40B4-BE49-F238E27FC236}">
                <a16:creationId xmlns:a16="http://schemas.microsoft.com/office/drawing/2014/main" id="{154DFBDC-BEEA-0145-B33B-884966FF05F1}"/>
              </a:ext>
            </a:extLst>
          </p:cNvPr>
          <p:cNvSpPr/>
          <p:nvPr/>
        </p:nvSpPr>
        <p:spPr>
          <a:xfrm>
            <a:off x="3407990" y="6881154"/>
            <a:ext cx="717941" cy="283158"/>
          </a:xfrm>
          <a:prstGeom prst="triangl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二等辺三角形 143">
            <a:extLst>
              <a:ext uri="{FF2B5EF4-FFF2-40B4-BE49-F238E27FC236}">
                <a16:creationId xmlns:a16="http://schemas.microsoft.com/office/drawing/2014/main" id="{487930C9-4343-7DA7-A1A5-0F718BA8B88B}"/>
              </a:ext>
            </a:extLst>
          </p:cNvPr>
          <p:cNvSpPr/>
          <p:nvPr/>
        </p:nvSpPr>
        <p:spPr>
          <a:xfrm>
            <a:off x="4838314" y="6898618"/>
            <a:ext cx="717941" cy="283158"/>
          </a:xfrm>
          <a:prstGeom prst="triangl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二等辺三角形 146">
            <a:extLst>
              <a:ext uri="{FF2B5EF4-FFF2-40B4-BE49-F238E27FC236}">
                <a16:creationId xmlns:a16="http://schemas.microsoft.com/office/drawing/2014/main" id="{1EB7991A-B400-E1BB-4D03-620645303490}"/>
              </a:ext>
            </a:extLst>
          </p:cNvPr>
          <p:cNvSpPr/>
          <p:nvPr/>
        </p:nvSpPr>
        <p:spPr>
          <a:xfrm>
            <a:off x="6366896" y="6882912"/>
            <a:ext cx="717941" cy="283158"/>
          </a:xfrm>
          <a:prstGeom prst="triangl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二等辺三角形 147">
            <a:extLst>
              <a:ext uri="{FF2B5EF4-FFF2-40B4-BE49-F238E27FC236}">
                <a16:creationId xmlns:a16="http://schemas.microsoft.com/office/drawing/2014/main" id="{DE47983F-7BC7-BFCB-9738-098FFED115FC}"/>
              </a:ext>
            </a:extLst>
          </p:cNvPr>
          <p:cNvSpPr/>
          <p:nvPr/>
        </p:nvSpPr>
        <p:spPr>
          <a:xfrm>
            <a:off x="7809933" y="6900997"/>
            <a:ext cx="717941" cy="283158"/>
          </a:xfrm>
          <a:prstGeom prst="triangl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24">
            <a:extLst>
              <a:ext uri="{FF2B5EF4-FFF2-40B4-BE49-F238E27FC236}">
                <a16:creationId xmlns:a16="http://schemas.microsoft.com/office/drawing/2014/main" id="{A9870906-BD64-F7C9-88A9-26F5EDAA66F9}"/>
              </a:ext>
            </a:extLst>
          </p:cNvPr>
          <p:cNvSpPr txBox="1"/>
          <p:nvPr/>
        </p:nvSpPr>
        <p:spPr>
          <a:xfrm>
            <a:off x="244081" y="7436742"/>
            <a:ext cx="1137326" cy="49244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rgbClr val="15A7C7"/>
                </a:solidFill>
                <a:latin typeface="游ゴシック" panose="020B0400000000000000" pitchFamily="50" charset="-128"/>
                <a:ea typeface="游ゴシック" panose="020B0400000000000000" pitchFamily="50" charset="-128"/>
              </a:rPr>
              <a:t>チームの各メンバーが、</a:t>
            </a:r>
            <a:br>
              <a:rPr lang="ja-JP" altLang="en-US" sz="800" b="1" dirty="0">
                <a:solidFill>
                  <a:srgbClr val="15A7C7"/>
                </a:solidFill>
                <a:latin typeface="游ゴシック" panose="020B0400000000000000" pitchFamily="50" charset="-128"/>
                <a:ea typeface="游ゴシック" panose="020B0400000000000000" pitchFamily="50" charset="-128"/>
              </a:rPr>
            </a:br>
            <a:r>
              <a:rPr lang="ja-JP" altLang="en-US" sz="800" b="1" dirty="0">
                <a:solidFill>
                  <a:srgbClr val="15A7C7"/>
                </a:solidFill>
                <a:latin typeface="游ゴシック" panose="020B0400000000000000" pitchFamily="50" charset="-128"/>
                <a:ea typeface="游ゴシック" panose="020B0400000000000000" pitchFamily="50" charset="-128"/>
              </a:rPr>
              <a:t>単独で単純なロボットを組み立てられる程度の</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技術力を身につける</a:t>
            </a:r>
            <a:r>
              <a:rPr lang="ja-JP" altLang="en-US" sz="800" b="1" dirty="0">
                <a:solidFill>
                  <a:srgbClr val="15A7C7"/>
                </a:solidFill>
              </a:rPr>
              <a:t>。</a:t>
            </a:r>
            <a:endParaRPr lang="en-US" altLang="ja-JP" sz="800" b="1" dirty="0">
              <a:solidFill>
                <a:srgbClr val="15A7C7"/>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9288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図表 4">
            <a:extLst>
              <a:ext uri="{FF2B5EF4-FFF2-40B4-BE49-F238E27FC236}">
                <a16:creationId xmlns:a16="http://schemas.microsoft.com/office/drawing/2014/main" id="{329E75E2-E8AB-2958-8C9E-3F0591FD5E02}"/>
              </a:ext>
            </a:extLst>
          </p:cNvPr>
          <p:cNvGraphicFramePr/>
          <p:nvPr>
            <p:extLst>
              <p:ext uri="{D42A27DB-BD31-4B8C-83A1-F6EECF244321}">
                <p14:modId xmlns:p14="http://schemas.microsoft.com/office/powerpoint/2010/main" val="1377125970"/>
              </p:ext>
            </p:extLst>
          </p:nvPr>
        </p:nvGraphicFramePr>
        <p:xfrm>
          <a:off x="5045869" y="3963987"/>
          <a:ext cx="8022431" cy="4722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5632489"/>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23868</TotalTime>
  <Words>4749</Words>
  <Application>Microsoft Office PowerPoint</Application>
  <PresentationFormat>ユーザー設定</PresentationFormat>
  <Paragraphs>470</Paragraphs>
  <Slides>2</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vt:i4>
      </vt:variant>
    </vt:vector>
  </HeadingPairs>
  <TitlesOfParts>
    <vt:vector size="9" baseType="lpstr">
      <vt:lpstr>Noto Sans JP</vt:lpstr>
      <vt:lpstr>メイリオ</vt:lpstr>
      <vt:lpstr>游ゴシック</vt:lpstr>
      <vt:lpstr>Arial</vt:lpstr>
      <vt:lpstr>Bahnschrift SemiCondensed</vt:lpstr>
      <vt:lpstr>Cascadia Code</vt:lpstr>
      <vt:lpstr>Office テーマ</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41</cp:revision>
  <cp:lastPrinted>2025-02-18T08:50:11Z</cp:lastPrinted>
  <dcterms:modified xsi:type="dcterms:W3CDTF">2025-06-05T08:00:16Z</dcterms:modified>
</cp:coreProperties>
</file>